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Default Extension="wmf" ContentType="image/x-wmf"/>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docProps/custom.xml" ContentType="application/vnd.openxmlformats-officedocument.custom-properties+xml"/>
  <Override PartName="/ppt/tableStyles.xml" ContentType="application/vnd.openxmlformats-officedocument.presentationml.tableStyles+xml"/>
  <Default Extension="gif" ContentType="image/gif"/>
  <Override PartName="/ppt/viewProps.xml" ContentType="application/vnd.openxmlformats-officedocument.presentationml.viewProps+xml"/>
  <Override PartName="/ppt/diagrams/data1.xml" ContentType="application/vnd.openxmlformats-officedocument.drawingml.diagramData+xml"/>
  <Override PartName="/ppt/notesSlides/notesSlide6.xml" ContentType="application/vnd.openxmlformats-officedocument.presentationml.notesSlide+xml"/>
  <Override PartName="/ppt/slideLayouts/slideLayout11.xml" ContentType="application/vnd.openxmlformats-officedocument.presentationml.slideLayout+xml"/>
  <Default Extension="png" ContentType="image/png"/>
  <Override PartName="/ppt/slideLayouts/slideLayout3.xml" ContentType="application/vnd.openxmlformats-officedocument.presentationml.slideLayout+xml"/>
  <Override PartName="/ppt/notesSlides/notesSlide21.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slideLayouts/slideLayout2.xml" ContentType="application/vnd.openxmlformats-officedocument.presentationml.slideLayout+xml"/>
  <Override PartName="/ppt/comments/comment1.xml" ContentType="application/vnd.openxmlformats-officedocument.presentationml.comments+xml"/>
  <Override PartName="/ppt/notesSlides/notesSlide15.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docProps/core.xml" ContentType="application/vnd.openxmlformats-package.core-properties+xml"/>
  <Override PartName="/ppt/diagrams/colors1.xml" ContentType="application/vnd.openxmlformats-officedocument.drawingml.diagramColors+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presentation.xml" ContentType="application/vnd.openxmlformats-officedocument.presentationml.presentation.main+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handoutMasters/handoutMaster1.xml" ContentType="application/vnd.openxmlformats-officedocument.presentationml.handoutMaster+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presProps.xml" ContentType="application/vnd.openxmlformats-officedocument.presentationml.presProps+xml"/>
  <Override PartName="/ppt/notesSlides/notesSlide3.xml" ContentType="application/vnd.openxmlformats-officedocument.presentationml.notes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diagrams/quickStyle1.xml" ContentType="application/vnd.openxmlformats-officedocument.drawingml.diagramStyle+xml"/>
  <Override PartName="/ppt/notesSlides/notesSlide2.xml" ContentType="application/vnd.openxmlformats-officedocument.presentationml.notesSlide+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Relationships xmlns="http://schemas.openxmlformats.org/package/2006/relationships"><Relationship Target="ppt/presentation.xml" Id="rId1" Type="http://schemas.openxmlformats.org/officeDocument/2006/relationships/officeDocument" /><Relationship Target="docProps/core.xml" Id="rId3" Type="http://schemas.openxmlformats.org/package/2006/relationships/metadata/core-properties" /><Relationship Target="/docProps/custom.xml" Id="R1A5AB737" Type="http://schemas.openxmlformats.org/officeDocument/2006/relationships/custom-properties" /><Relationship Target="docProps/thumbnail.jpeg" Id="rId2" Type="http://schemas.openxmlformats.org/package/2006/relationships/metadata/thumbnail" /><Relationship Target="docProps/app.xml" Id="rId4"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28"/>
  </p:notesMasterIdLst>
  <p:handoutMasterIdLst>
    <p:handoutMasterId r:id="rId29"/>
  </p:handoutMasterIdLst>
  <p:sldIdLst>
    <p:sldId id="256" r:id="rId2"/>
    <p:sldId id="257" r:id="rId3"/>
    <p:sldId id="270" r:id="rId4"/>
    <p:sldId id="271" r:id="rId5"/>
    <p:sldId id="265" r:id="rId6"/>
    <p:sldId id="264" r:id="rId7"/>
    <p:sldId id="266" r:id="rId8"/>
    <p:sldId id="260" r:id="rId9"/>
    <p:sldId id="287" r:id="rId10"/>
    <p:sldId id="284" r:id="rId11"/>
    <p:sldId id="268" r:id="rId12"/>
    <p:sldId id="273" r:id="rId13"/>
    <p:sldId id="274" r:id="rId14"/>
    <p:sldId id="275" r:id="rId15"/>
    <p:sldId id="276" r:id="rId16"/>
    <p:sldId id="291" r:id="rId17"/>
    <p:sldId id="286" r:id="rId18"/>
    <p:sldId id="277" r:id="rId19"/>
    <p:sldId id="288" r:id="rId20"/>
    <p:sldId id="290" r:id="rId21"/>
    <p:sldId id="289" r:id="rId22"/>
    <p:sldId id="278" r:id="rId23"/>
    <p:sldId id="279" r:id="rId24"/>
    <p:sldId id="280" r:id="rId25"/>
    <p:sldId id="267"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4"/>
    <p:restoredTop sz="60616" autoAdjust="0"/>
  </p:normalViewPr>
  <p:slideViewPr>
    <p:cSldViewPr>
      <p:cViewPr>
        <p:scale>
          <a:sx n="80" d="100"/>
          <a:sy n="80" d="100"/>
        </p:scale>
        <p:origin x="208" y="-736"/>
      </p:cViewPr>
      <p:guideLst>
        <p:guide orient="horz" pos="2160"/>
        <p:guide pos="2880"/>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26T13:10:12.836" idx="1">
    <p:pos x="10" y="10"/>
    <p:text>The second sentence doesn't make any sense.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CBF34-F6E3-4C7A-855C-BF9B23C1D90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7C85A6A-0EEA-4AE1-A00A-9C93DA585C90}">
      <dgm:prSet phldrT="[Text]"/>
      <dgm:spPr/>
      <dgm:t>
        <a:bodyPr/>
        <a:lstStyle/>
        <a:p>
          <a:r>
            <a:rPr lang="en-US" dirty="0" smtClean="0"/>
            <a:t>delete</a:t>
          </a:r>
          <a:endParaRPr lang="en-US" dirty="0"/>
        </a:p>
      </dgm:t>
    </dgm:pt>
    <dgm:pt modelId="{40B6910D-9CD1-425B-B3D3-A705E6FB4465}" type="parTrans" cxnId="{66D01E5B-0DAC-48C8-9A43-CFB94B75C72D}">
      <dgm:prSet/>
      <dgm:spPr/>
      <dgm:t>
        <a:bodyPr/>
        <a:lstStyle/>
        <a:p>
          <a:endParaRPr lang="en-US"/>
        </a:p>
      </dgm:t>
    </dgm:pt>
    <dgm:pt modelId="{272198F8-6BF6-4677-9074-26BAC9305AE8}" type="sibTrans" cxnId="{66D01E5B-0DAC-48C8-9A43-CFB94B75C72D}">
      <dgm:prSet/>
      <dgm:spPr/>
      <dgm:t>
        <a:bodyPr/>
        <a:lstStyle/>
        <a:p>
          <a:endParaRPr lang="en-US"/>
        </a:p>
      </dgm:t>
    </dgm:pt>
    <dgm:pt modelId="{3AEC0B58-89DD-43A2-8363-319D0452E767}">
      <dgm:prSet phldrT="[Text]"/>
      <dgm:spPr/>
      <dgm:t>
        <a:bodyPr/>
        <a:lstStyle/>
        <a:p>
          <a:r>
            <a:rPr lang="en-US" dirty="0" smtClean="0"/>
            <a:t>delete</a:t>
          </a:r>
          <a:endParaRPr lang="en-US" dirty="0"/>
        </a:p>
      </dgm:t>
    </dgm:pt>
    <dgm:pt modelId="{9DB58688-738B-42A8-9E28-9ED1F6FFE6F0}" type="parTrans" cxnId="{D288C022-692D-4873-B7D1-53610B2B3577}">
      <dgm:prSet/>
      <dgm:spPr/>
      <dgm:t>
        <a:bodyPr/>
        <a:lstStyle/>
        <a:p>
          <a:endParaRPr lang="en-US"/>
        </a:p>
      </dgm:t>
    </dgm:pt>
    <dgm:pt modelId="{9D483C72-593C-4B2A-BC5F-8CB9D2168BFF}" type="sibTrans" cxnId="{D288C022-692D-4873-B7D1-53610B2B3577}">
      <dgm:prSet/>
      <dgm:spPr/>
      <dgm:t>
        <a:bodyPr/>
        <a:lstStyle/>
        <a:p>
          <a:endParaRPr lang="en-US"/>
        </a:p>
      </dgm:t>
    </dgm:pt>
    <dgm:pt modelId="{6DE7A357-0724-49E7-AE96-C40689FB9F7C}">
      <dgm:prSet phldrT="[Text]"/>
      <dgm:spPr/>
      <dgm:t>
        <a:bodyPr/>
        <a:lstStyle/>
        <a:p>
          <a:r>
            <a:rPr lang="en-US" dirty="0" smtClean="0"/>
            <a:t>delete</a:t>
          </a:r>
          <a:endParaRPr lang="en-US" dirty="0"/>
        </a:p>
      </dgm:t>
    </dgm:pt>
    <dgm:pt modelId="{46C8CDE6-8EB8-42F9-A9C7-E69AA8ABA692}" type="parTrans" cxnId="{58B6B151-CEA9-4DB8-A06A-014CA71D04B2}">
      <dgm:prSet/>
      <dgm:spPr/>
      <dgm:t>
        <a:bodyPr/>
        <a:lstStyle/>
        <a:p>
          <a:endParaRPr lang="en-US"/>
        </a:p>
      </dgm:t>
    </dgm:pt>
    <dgm:pt modelId="{E0DFC692-A65F-4CF6-9774-7149A41BF46E}" type="sibTrans" cxnId="{58B6B151-CEA9-4DB8-A06A-014CA71D04B2}">
      <dgm:prSet/>
      <dgm:spPr/>
      <dgm:t>
        <a:bodyPr/>
        <a:lstStyle/>
        <a:p>
          <a:endParaRPr lang="en-US"/>
        </a:p>
      </dgm:t>
    </dgm:pt>
    <dgm:pt modelId="{FD9F4731-2EFB-42C5-A9A8-28E32BC4438D}">
      <dgm:prSet phldrT="[Text]"/>
      <dgm:spPr/>
      <dgm:t>
        <a:bodyPr/>
        <a:lstStyle/>
        <a:p>
          <a:r>
            <a:rPr lang="en-US" dirty="0" smtClean="0"/>
            <a:t>delete</a:t>
          </a:r>
          <a:endParaRPr lang="en-US" dirty="0"/>
        </a:p>
      </dgm:t>
    </dgm:pt>
    <dgm:pt modelId="{C732CC23-59F6-4CCA-8BAE-CE2D35D84F74}" type="parTrans" cxnId="{6CF8A40D-44DF-4637-85D5-D44A6BF3E10E}">
      <dgm:prSet/>
      <dgm:spPr/>
      <dgm:t>
        <a:bodyPr/>
        <a:lstStyle/>
        <a:p>
          <a:endParaRPr lang="en-US"/>
        </a:p>
      </dgm:t>
    </dgm:pt>
    <dgm:pt modelId="{1071B2F0-9387-4EFE-A762-E15B8F53C668}" type="sibTrans" cxnId="{6CF8A40D-44DF-4637-85D5-D44A6BF3E10E}">
      <dgm:prSet/>
      <dgm:spPr/>
      <dgm:t>
        <a:bodyPr/>
        <a:lstStyle/>
        <a:p>
          <a:endParaRPr lang="en-US"/>
        </a:p>
      </dgm:t>
    </dgm:pt>
    <dgm:pt modelId="{5C52586D-261C-4CE4-B442-42F4C99628A6}" type="pres">
      <dgm:prSet presAssocID="{E66CBF34-F6E3-4C7A-855C-BF9B23C1D906}" presName="matrix" presStyleCnt="0">
        <dgm:presLayoutVars>
          <dgm:chMax val="1"/>
          <dgm:dir/>
          <dgm:resizeHandles val="exact"/>
        </dgm:presLayoutVars>
      </dgm:prSet>
      <dgm:spPr/>
      <dgm:t>
        <a:bodyPr/>
        <a:lstStyle/>
        <a:p>
          <a:endParaRPr lang="en-US"/>
        </a:p>
      </dgm:t>
    </dgm:pt>
    <dgm:pt modelId="{54208081-9808-4876-8CB2-02AAA3E06B9D}" type="pres">
      <dgm:prSet presAssocID="{E66CBF34-F6E3-4C7A-855C-BF9B23C1D906}" presName="diamond" presStyleLbl="bgShp" presStyleIdx="0" presStyleCnt="1"/>
      <dgm:spPr/>
    </dgm:pt>
    <dgm:pt modelId="{97263425-ACF1-4A77-A550-7266F180DB01}" type="pres">
      <dgm:prSet presAssocID="{E66CBF34-F6E3-4C7A-855C-BF9B23C1D906}" presName="quad1" presStyleLbl="node1" presStyleIdx="0" presStyleCnt="4">
        <dgm:presLayoutVars>
          <dgm:chMax val="0"/>
          <dgm:chPref val="0"/>
          <dgm:bulletEnabled val="1"/>
        </dgm:presLayoutVars>
      </dgm:prSet>
      <dgm:spPr/>
      <dgm:t>
        <a:bodyPr/>
        <a:lstStyle/>
        <a:p>
          <a:endParaRPr lang="en-US"/>
        </a:p>
      </dgm:t>
    </dgm:pt>
    <dgm:pt modelId="{A3582DFA-E8BF-4A67-8AB8-C75C840FC8C2}" type="pres">
      <dgm:prSet presAssocID="{E66CBF34-F6E3-4C7A-855C-BF9B23C1D906}" presName="quad2" presStyleLbl="node1" presStyleIdx="1" presStyleCnt="4">
        <dgm:presLayoutVars>
          <dgm:chMax val="0"/>
          <dgm:chPref val="0"/>
          <dgm:bulletEnabled val="1"/>
        </dgm:presLayoutVars>
      </dgm:prSet>
      <dgm:spPr/>
      <dgm:t>
        <a:bodyPr/>
        <a:lstStyle/>
        <a:p>
          <a:endParaRPr lang="en-US"/>
        </a:p>
      </dgm:t>
    </dgm:pt>
    <dgm:pt modelId="{5181233B-D8B2-424B-A907-E02300B54CD4}" type="pres">
      <dgm:prSet presAssocID="{E66CBF34-F6E3-4C7A-855C-BF9B23C1D906}" presName="quad3" presStyleLbl="node1" presStyleIdx="2" presStyleCnt="4">
        <dgm:presLayoutVars>
          <dgm:chMax val="0"/>
          <dgm:chPref val="0"/>
          <dgm:bulletEnabled val="1"/>
        </dgm:presLayoutVars>
      </dgm:prSet>
      <dgm:spPr/>
      <dgm:t>
        <a:bodyPr/>
        <a:lstStyle/>
        <a:p>
          <a:endParaRPr lang="en-US"/>
        </a:p>
      </dgm:t>
    </dgm:pt>
    <dgm:pt modelId="{69A8324D-C2C9-41FD-B8F3-D11E2752697C}" type="pres">
      <dgm:prSet presAssocID="{E66CBF34-F6E3-4C7A-855C-BF9B23C1D906}" presName="quad4" presStyleLbl="node1" presStyleIdx="3" presStyleCnt="4">
        <dgm:presLayoutVars>
          <dgm:chMax val="0"/>
          <dgm:chPref val="0"/>
          <dgm:bulletEnabled val="1"/>
        </dgm:presLayoutVars>
      </dgm:prSet>
      <dgm:spPr/>
      <dgm:t>
        <a:bodyPr/>
        <a:lstStyle/>
        <a:p>
          <a:endParaRPr lang="en-US"/>
        </a:p>
      </dgm:t>
    </dgm:pt>
  </dgm:ptLst>
  <dgm:cxnLst>
    <dgm:cxn modelId="{4E19C191-EBF5-4699-9BD1-A2C87B36963D}" type="presOf" srcId="{FD9F4731-2EFB-42C5-A9A8-28E32BC4438D}" destId="{69A8324D-C2C9-41FD-B8F3-D11E2752697C}" srcOrd="0" destOrd="0" presId="urn:microsoft.com/office/officeart/2005/8/layout/matrix3"/>
    <dgm:cxn modelId="{AF080A97-970E-4603-9DE7-8A3F6810F968}" type="presOf" srcId="{E66CBF34-F6E3-4C7A-855C-BF9B23C1D906}" destId="{5C52586D-261C-4CE4-B442-42F4C99628A6}" srcOrd="0" destOrd="0" presId="urn:microsoft.com/office/officeart/2005/8/layout/matrix3"/>
    <dgm:cxn modelId="{D288C022-692D-4873-B7D1-53610B2B3577}" srcId="{E66CBF34-F6E3-4C7A-855C-BF9B23C1D906}" destId="{3AEC0B58-89DD-43A2-8363-319D0452E767}" srcOrd="1" destOrd="0" parTransId="{9DB58688-738B-42A8-9E28-9ED1F6FFE6F0}" sibTransId="{9D483C72-593C-4B2A-BC5F-8CB9D2168BFF}"/>
    <dgm:cxn modelId="{41C819B8-06D8-46EE-B68C-06E2F5E613A9}" type="presOf" srcId="{3AEC0B58-89DD-43A2-8363-319D0452E767}" destId="{A3582DFA-E8BF-4A67-8AB8-C75C840FC8C2}" srcOrd="0" destOrd="0" presId="urn:microsoft.com/office/officeart/2005/8/layout/matrix3"/>
    <dgm:cxn modelId="{6CF8A40D-44DF-4637-85D5-D44A6BF3E10E}" srcId="{E66CBF34-F6E3-4C7A-855C-BF9B23C1D906}" destId="{FD9F4731-2EFB-42C5-A9A8-28E32BC4438D}" srcOrd="3" destOrd="0" parTransId="{C732CC23-59F6-4CCA-8BAE-CE2D35D84F74}" sibTransId="{1071B2F0-9387-4EFE-A762-E15B8F53C668}"/>
    <dgm:cxn modelId="{B1474C60-629E-49EB-8CE0-D711C1314D85}" type="presOf" srcId="{A7C85A6A-0EEA-4AE1-A00A-9C93DA585C90}" destId="{97263425-ACF1-4A77-A550-7266F180DB01}" srcOrd="0" destOrd="0" presId="urn:microsoft.com/office/officeart/2005/8/layout/matrix3"/>
    <dgm:cxn modelId="{66D01E5B-0DAC-48C8-9A43-CFB94B75C72D}" srcId="{E66CBF34-F6E3-4C7A-855C-BF9B23C1D906}" destId="{A7C85A6A-0EEA-4AE1-A00A-9C93DA585C90}" srcOrd="0" destOrd="0" parTransId="{40B6910D-9CD1-425B-B3D3-A705E6FB4465}" sibTransId="{272198F8-6BF6-4677-9074-26BAC9305AE8}"/>
    <dgm:cxn modelId="{58B6B151-CEA9-4DB8-A06A-014CA71D04B2}" srcId="{E66CBF34-F6E3-4C7A-855C-BF9B23C1D906}" destId="{6DE7A357-0724-49E7-AE96-C40689FB9F7C}" srcOrd="2" destOrd="0" parTransId="{46C8CDE6-8EB8-42F9-A9C7-E69AA8ABA692}" sibTransId="{E0DFC692-A65F-4CF6-9774-7149A41BF46E}"/>
    <dgm:cxn modelId="{A19A760D-7359-4C05-AFD5-8EC71A66A4E0}" type="presOf" srcId="{6DE7A357-0724-49E7-AE96-C40689FB9F7C}" destId="{5181233B-D8B2-424B-A907-E02300B54CD4}" srcOrd="0" destOrd="0" presId="urn:microsoft.com/office/officeart/2005/8/layout/matrix3"/>
    <dgm:cxn modelId="{0EABAA2A-15E3-4613-8085-36ADE1BDC339}" type="presParOf" srcId="{5C52586D-261C-4CE4-B442-42F4C99628A6}" destId="{54208081-9808-4876-8CB2-02AAA3E06B9D}" srcOrd="0" destOrd="0" presId="urn:microsoft.com/office/officeart/2005/8/layout/matrix3"/>
    <dgm:cxn modelId="{B8B26178-6A7E-43C1-9D5E-09F5B832D458}" type="presParOf" srcId="{5C52586D-261C-4CE4-B442-42F4C99628A6}" destId="{97263425-ACF1-4A77-A550-7266F180DB01}" srcOrd="1" destOrd="0" presId="urn:microsoft.com/office/officeart/2005/8/layout/matrix3"/>
    <dgm:cxn modelId="{B7ACAE1D-B12E-4BAA-B70A-215314BC0A76}" type="presParOf" srcId="{5C52586D-261C-4CE4-B442-42F4C99628A6}" destId="{A3582DFA-E8BF-4A67-8AB8-C75C840FC8C2}" srcOrd="2" destOrd="0" presId="urn:microsoft.com/office/officeart/2005/8/layout/matrix3"/>
    <dgm:cxn modelId="{C577BD58-FCDB-4150-A2D3-08CCEB5AF30D}" type="presParOf" srcId="{5C52586D-261C-4CE4-B442-42F4C99628A6}" destId="{5181233B-D8B2-424B-A907-E02300B54CD4}" srcOrd="3" destOrd="0" presId="urn:microsoft.com/office/officeart/2005/8/layout/matrix3"/>
    <dgm:cxn modelId="{CA7B9A98-81B0-4905-97DA-F48856BC51CA}" type="presParOf" srcId="{5C52586D-261C-4CE4-B442-42F4C99628A6}" destId="{69A8324D-C2C9-41FD-B8F3-D11E2752697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08081-9808-4876-8CB2-02AAA3E06B9D}">
      <dsp:nvSpPr>
        <dsp:cNvPr id="0" name=""/>
        <dsp:cNvSpPr/>
      </dsp:nvSpPr>
      <dsp:spPr>
        <a:xfrm>
          <a:off x="1358899" y="0"/>
          <a:ext cx="4292600" cy="42926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63425-ACF1-4A77-A550-7266F180DB01}">
      <dsp:nvSpPr>
        <dsp:cNvPr id="0" name=""/>
        <dsp:cNvSpPr/>
      </dsp:nvSpPr>
      <dsp:spPr>
        <a:xfrm>
          <a:off x="1766696" y="407796"/>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1848420" y="489520"/>
        <a:ext cx="1510666" cy="1510666"/>
      </dsp:txXfrm>
    </dsp:sp>
    <dsp:sp modelId="{A3582DFA-E8BF-4A67-8AB8-C75C840FC8C2}">
      <dsp:nvSpPr>
        <dsp:cNvPr id="0" name=""/>
        <dsp:cNvSpPr/>
      </dsp:nvSpPr>
      <dsp:spPr>
        <a:xfrm>
          <a:off x="3569589" y="407796"/>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3651313" y="489520"/>
        <a:ext cx="1510666" cy="1510666"/>
      </dsp:txXfrm>
    </dsp:sp>
    <dsp:sp modelId="{5181233B-D8B2-424B-A907-E02300B54CD4}">
      <dsp:nvSpPr>
        <dsp:cNvPr id="0" name=""/>
        <dsp:cNvSpPr/>
      </dsp:nvSpPr>
      <dsp:spPr>
        <a:xfrm>
          <a:off x="1766696" y="2210689"/>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1848420" y="2292413"/>
        <a:ext cx="1510666" cy="1510666"/>
      </dsp:txXfrm>
    </dsp:sp>
    <dsp:sp modelId="{69A8324D-C2C9-41FD-B8F3-D11E2752697C}">
      <dsp:nvSpPr>
        <dsp:cNvPr id="0" name=""/>
        <dsp:cNvSpPr/>
      </dsp:nvSpPr>
      <dsp:spPr>
        <a:xfrm>
          <a:off x="3569589" y="2210689"/>
          <a:ext cx="1674114" cy="1674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delete</a:t>
          </a:r>
          <a:endParaRPr lang="en-US" sz="3600" kern="1200" dirty="0"/>
        </a:p>
      </dsp:txBody>
      <dsp:txXfrm>
        <a:off x="3651313" y="2292413"/>
        <a:ext cx="1510666" cy="151066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49BBAA-840C-45E7-8BBD-7B2753FE0F09}" type="datetimeFigureOut">
              <a:rPr lang="en-US" smtClean="0"/>
              <a:pPr/>
              <a:t>11/3/15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29ADA-1502-4D43-9B87-D1E263AFD7E2}" type="slidenum">
              <a:rPr lang="en-US" smtClean="0"/>
              <a:pPr/>
              <a:t>‹#›</a:t>
            </a:fld>
            <a:endParaRPr lang="en-US" dirty="0"/>
          </a:p>
        </p:txBody>
      </p:sp>
    </p:spTree>
    <p:extLst>
      <p:ext uri="{BB962C8B-B14F-4D97-AF65-F5344CB8AC3E}">
        <p14:creationId xmlns:p14="http://schemas.microsoft.com/office/powerpoint/2010/main" val="19252013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B2839-6ED6-49F7-85DD-DB3B753B435C}" type="datetimeFigureOut">
              <a:rPr lang="en-US" smtClean="0"/>
              <a:pPr/>
              <a:t>11/3/15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EF78E-3AD6-4CC3-83CC-6AE944BDCEBB}" type="slidenum">
              <a:rPr lang="en-US" smtClean="0"/>
              <a:pPr/>
              <a:t>‹#›</a:t>
            </a:fld>
            <a:endParaRPr lang="en-US" dirty="0"/>
          </a:p>
        </p:txBody>
      </p:sp>
    </p:spTree>
    <p:extLst>
      <p:ext uri="{BB962C8B-B14F-4D97-AF65-F5344CB8AC3E}">
        <p14:creationId xmlns:p14="http://schemas.microsoft.com/office/powerpoint/2010/main" val="31388349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securingthehuman.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www.securingthehuman.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Welcome, and thank you for downloading the computer and Internet safety guide.  The goal of this guide is to help educate and make kids more aware of some of the risks that exist on the Internet and with improper technology use.  The Internet and the technology we use are wonderful and provide all of us with so much value in our lives.  Unfortunately, the Internet and technology can also be used in a way that it was not intended. Therefore, it is important to educate our youth and make them more aware.  As you read through this guide in preparation for the presentation, you will learn more about using computers and technology in a manner that is safe to help protect you and our youth.</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This presentation is a consensus project, designed by the community, for the community.  It is supported by SANS Securing The Human. We welcome and encourage any feedback on how to improve this presentation.  All feedback should be sent to &lt;community@securingthehuman.org&gt;.  For more information about SANS Securing The Human or other security awareness resources, including the latest version of this presentation, please visit </a:t>
            </a:r>
            <a:r>
              <a:rPr lang="en-US" sz="1200" u="sng" kern="1200" dirty="0" smtClean="0">
                <a:solidFill>
                  <a:schemeClr val="tx1"/>
                </a:solidFill>
                <a:latin typeface="+mn-lt"/>
                <a:ea typeface="+mn-ea"/>
                <a:cs typeface="+mn-cs"/>
                <a:hlinkClick r:id="rId3"/>
              </a:rPr>
              <a:t>http://cyberaware.securingthehuman.org</a:t>
            </a:r>
            <a:r>
              <a:rPr lang="en-US" sz="1200" kern="1200" dirty="0" smtClean="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val="3359680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strangers online.  It’s important to know that there are </a:t>
            </a:r>
            <a:r>
              <a:rPr lang="en-US" sz="1200" b="1" u="sng" kern="1200" dirty="0" smtClean="0">
                <a:solidFill>
                  <a:schemeClr val="tx1"/>
                </a:solidFill>
                <a:latin typeface="+mn-lt"/>
                <a:ea typeface="+mn-ea"/>
                <a:cs typeface="+mn-cs"/>
              </a:rPr>
              <a:t>billions</a:t>
            </a:r>
            <a:r>
              <a:rPr lang="en-US" sz="1200" kern="1200" dirty="0" smtClean="0">
                <a:solidFill>
                  <a:schemeClr val="tx1"/>
                </a:solidFill>
                <a:latin typeface="+mn-lt"/>
                <a:ea typeface="+mn-ea"/>
                <a:cs typeface="+mn-cs"/>
              </a:rPr>
              <a:t> of other people using the same Internet that we are!  Yes, that’s </a:t>
            </a:r>
            <a:r>
              <a:rPr lang="en-US" sz="1200" b="1" u="sng" kern="1200" dirty="0" smtClean="0">
                <a:solidFill>
                  <a:schemeClr val="tx1"/>
                </a:solidFill>
                <a:latin typeface="+mn-lt"/>
                <a:ea typeface="+mn-ea"/>
                <a:cs typeface="+mn-cs"/>
              </a:rPr>
              <a:t>A LOT</a:t>
            </a:r>
            <a:r>
              <a:rPr lang="en-US" sz="1200" kern="1200" dirty="0" smtClean="0">
                <a:solidFill>
                  <a:schemeClr val="tx1"/>
                </a:solidFill>
                <a:latin typeface="+mn-lt"/>
                <a:ea typeface="+mn-ea"/>
                <a:cs typeface="+mn-cs"/>
              </a:rPr>
              <a:t> of people! It’s important to note that people online are able to fake whom they claim to be.  They can even pretend to be a child, when in reality they are a grown up.  So while the person connecting to you may refer to themselves as someone whom you might know, the kids may not be able to tell the difference and it could be a stranger they don’t know.  It’s likely that many kids are not aware of the vast amount of Internet users and the potential risks.  They’re probably just focused on playing a game and don’t realize there are risks to be aware of. </a:t>
            </a:r>
          </a:p>
          <a:p>
            <a:endParaRPr lang="en-US" dirty="0"/>
          </a:p>
        </p:txBody>
      </p:sp>
    </p:spTree>
    <p:extLst>
      <p:ext uri="{BB962C8B-B14F-4D97-AF65-F5344CB8AC3E}">
        <p14:creationId xmlns:p14="http://schemas.microsoft.com/office/powerpoint/2010/main" val="104466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Remember</a:t>
            </a:r>
            <a:r>
              <a:rPr lang="en-US" baseline="0" dirty="0" smtClean="0"/>
              <a:t> the saying, “Don’t talk to strangers?”  Well, the same holds true on the Internet.  Just like it is not a good idea to talk face-to-face to a stranger they meet on the street, it is not a good idea to email, text, chat or call strangers they meet online.  This is crucial to ensure that the same lessons they were taught about not talking to a stranger in the store, for example, are relayed to their activity on the Internet, too!</a:t>
            </a:r>
            <a:endParaRPr lang="en-US" dirty="0" smtClean="0"/>
          </a:p>
          <a:p>
            <a:endParaRPr lang="en-US" dirty="0" smtClean="0"/>
          </a:p>
          <a:p>
            <a:endParaRPr lang="en-US" dirty="0"/>
          </a:p>
        </p:txBody>
      </p:sp>
    </p:spTree>
    <p:extLst>
      <p:ext uri="{BB962C8B-B14F-4D97-AF65-F5344CB8AC3E}">
        <p14:creationId xmlns:p14="http://schemas.microsoft.com/office/powerpoint/2010/main" val="242306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questions</a:t>
            </a:r>
            <a:r>
              <a:rPr lang="en-US" baseline="0" dirty="0" smtClean="0"/>
              <a:t> strangers may try and ask in order to learn more about the kids.  Providing answers to these questions to someone they don’t know on the Internet is not a good idea.  A stranger does not need to know if they are a boy or a girl and where they live – that’s none of their business!  The questions look innocent to a young child, but the answers can place the child at risk by giving away very personal information.</a:t>
            </a:r>
            <a:endParaRPr lang="en-US" dirty="0"/>
          </a:p>
        </p:txBody>
      </p:sp>
    </p:spTree>
    <p:extLst>
      <p:ext uri="{BB962C8B-B14F-4D97-AF65-F5344CB8AC3E}">
        <p14:creationId xmlns:p14="http://schemas.microsoft.com/office/powerpoint/2010/main" val="222075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Ensure the kids know that if someone on the Internet contacts them and asks for their personal information, they should </a:t>
            </a:r>
            <a:r>
              <a:rPr lang="en-US" sz="1200" b="1" u="none" kern="1200" dirty="0" smtClean="0">
                <a:solidFill>
                  <a:schemeClr val="tx1"/>
                </a:solidFill>
                <a:latin typeface="+mn-lt"/>
                <a:ea typeface="+mn-ea"/>
                <a:cs typeface="+mn-cs"/>
              </a:rPr>
              <a:t>TELL AN ADULT!</a:t>
            </a:r>
            <a:r>
              <a:rPr lang="en-US" sz="1200" u="none"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is best to tell an adult family member in their home, a teacher or a police officer.  Let the kids know they should </a:t>
            </a:r>
            <a:r>
              <a:rPr lang="en-US" sz="1200" b="1" u="sng" kern="1200" dirty="0" smtClean="0">
                <a:solidFill>
                  <a:schemeClr val="tx1"/>
                </a:solidFill>
                <a:latin typeface="+mn-lt"/>
                <a:ea typeface="+mn-ea"/>
                <a:cs typeface="+mn-cs"/>
              </a:rPr>
              <a:t>first</a:t>
            </a:r>
            <a:r>
              <a:rPr lang="en-US" sz="1200" kern="1200" dirty="0" smtClean="0">
                <a:solidFill>
                  <a:schemeClr val="tx1"/>
                </a:solidFill>
                <a:latin typeface="+mn-lt"/>
                <a:ea typeface="+mn-ea"/>
                <a:cs typeface="+mn-cs"/>
              </a:rPr>
              <a:t> talk to an adult they know and tell them what happened. </a:t>
            </a:r>
            <a:r>
              <a:rPr lang="en-US" sz="1200" kern="1200" smtClean="0">
                <a:solidFill>
                  <a:schemeClr val="tx1"/>
                </a:solidFill>
                <a:latin typeface="+mn-lt"/>
                <a:ea typeface="+mn-ea"/>
                <a:cs typeface="+mn-cs"/>
              </a:rPr>
              <a:t>The </a:t>
            </a:r>
            <a:r>
              <a:rPr lang="en-US" sz="1200" kern="1200" dirty="0" smtClean="0">
                <a:solidFill>
                  <a:schemeClr val="tx1"/>
                </a:solidFill>
                <a:latin typeface="+mn-lt"/>
                <a:ea typeface="+mn-ea"/>
                <a:cs typeface="+mn-cs"/>
              </a:rPr>
              <a:t>key here is not to punish children when they report something.  Be open and friendly,</a:t>
            </a:r>
            <a:r>
              <a:rPr lang="en-US" sz="1200" kern="1200" baseline="0" dirty="0" smtClean="0">
                <a:solidFill>
                  <a:schemeClr val="tx1"/>
                </a:solidFill>
                <a:latin typeface="+mn-lt"/>
                <a:ea typeface="+mn-ea"/>
                <a:cs typeface="+mn-cs"/>
              </a:rPr>
              <a:t> make this a learning experience.  If children are punished when talking, they will most likely not share again in the future.  Be sure to let kids know ahead of time there are no consequences to them as long as they talk or share their concerns or problems.</a:t>
            </a:r>
            <a:endParaRPr lang="en-US" sz="12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423624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discuss the 3 W’s for when using the Internet and if someone is asking for personal information.  1.  </a:t>
            </a:r>
            <a:r>
              <a:rPr lang="en-US" sz="1200" b="1" u="sng"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Who is asking for information?  Do they know them and have they first checked with an adult they know?  2.  </a:t>
            </a:r>
            <a:r>
              <a:rPr lang="en-US" sz="1200" b="1" u="sng" kern="1200" dirty="0" smtClean="0">
                <a:solidFill>
                  <a:schemeClr val="tx1"/>
                </a:solidFill>
                <a:latin typeface="+mn-lt"/>
                <a:ea typeface="+mn-ea"/>
                <a:cs typeface="+mn-cs"/>
              </a:rPr>
              <a:t>What?</a:t>
            </a:r>
            <a:r>
              <a:rPr lang="en-US" sz="1200" kern="1200" dirty="0" smtClean="0">
                <a:solidFill>
                  <a:schemeClr val="tx1"/>
                </a:solidFill>
                <a:latin typeface="+mn-lt"/>
                <a:ea typeface="+mn-ea"/>
                <a:cs typeface="+mn-cs"/>
              </a:rPr>
              <a:t>  What are they asking for? (STOP! If personal information)  3.  </a:t>
            </a:r>
            <a:r>
              <a:rPr lang="en-US" sz="1200" b="1" u="sng" kern="1200" dirty="0" smtClean="0">
                <a:solidFill>
                  <a:schemeClr val="tx1"/>
                </a:solidFill>
                <a:latin typeface="+mn-lt"/>
                <a:ea typeface="+mn-ea"/>
                <a:cs typeface="+mn-cs"/>
              </a:rPr>
              <a:t>Why?</a:t>
            </a:r>
            <a:r>
              <a:rPr lang="en-US" sz="1200" kern="1200" dirty="0" smtClean="0">
                <a:solidFill>
                  <a:schemeClr val="tx1"/>
                </a:solidFill>
                <a:latin typeface="+mn-lt"/>
                <a:ea typeface="+mn-ea"/>
                <a:cs typeface="+mn-cs"/>
              </a:rPr>
              <a:t>  Why do they need it?  Remember, encourage the kids to talk to an adult they know before giving any information!   If possible, have kids</a:t>
            </a:r>
            <a:r>
              <a:rPr lang="en-US" sz="1200" kern="1200" baseline="0" dirty="0" smtClean="0">
                <a:solidFill>
                  <a:schemeClr val="tx1"/>
                </a:solidFill>
                <a:latin typeface="+mn-lt"/>
                <a:ea typeface="+mn-ea"/>
                <a:cs typeface="+mn-cs"/>
              </a:rPr>
              <a:t> take a screenshot of the discussion.</a:t>
            </a:r>
            <a:endParaRPr lang="en-US" sz="1200" kern="1200" dirty="0" smtClean="0">
              <a:solidFill>
                <a:schemeClr val="tx1"/>
              </a:solidFill>
              <a:latin typeface="+mn-lt"/>
              <a:ea typeface="+mn-ea"/>
              <a:cs typeface="+mn-cs"/>
            </a:endParaRPr>
          </a:p>
          <a:p>
            <a:endParaRPr lang="en-US" sz="1200" dirty="0"/>
          </a:p>
        </p:txBody>
      </p:sp>
    </p:spTree>
    <p:extLst>
      <p:ext uri="{BB962C8B-B14F-4D97-AF65-F5344CB8AC3E}">
        <p14:creationId xmlns:p14="http://schemas.microsoft.com/office/powerpoint/2010/main" val="35033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second threat online is cyberbullying by their friends or classmates. Start by explaining to the kids what a bully is.  A bully is someone who can be mean, picks on people and does not make good choices that can hurt feelings.  A cyberbully is someone who does these not-so-nice things on the Internet.  This can be done by email, texting, phone calls or chatting on social sites.  Ask the kids if they think it is OK to bully a classmate – chances are they</a:t>
            </a:r>
            <a:r>
              <a:rPr lang="en-US" sz="1200" kern="1200" baseline="0" dirty="0" smtClean="0">
                <a:solidFill>
                  <a:schemeClr val="tx1"/>
                </a:solidFill>
                <a:latin typeface="+mn-lt"/>
                <a:ea typeface="+mn-ea"/>
                <a:cs typeface="+mn-cs"/>
              </a:rPr>
              <a:t> won’t.</a:t>
            </a:r>
            <a:endParaRPr lang="en-US" sz="12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49928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Just like it is not OK to bully someone in person, it is not a good idea to do it over the Internet or with phone calls, either. It can really upset the person being picked on!  Ask the kids how they’d like it if someone picked on them.  They probably would not like it, so it is not a good choice to do this sort of behavior over the Internet, let alone in person.  It is important to inform the kids that a lot of people cyberbully because they don’t have to do the face-to-face confrontation.  Therefore, kids are much more abusive online, where they cannot see the reaction of the person and possible repercussions.  The Internet and technology allow the cyberbully to “hide” and do things they normally would not be brave enough to do in person.    </a:t>
            </a:r>
          </a:p>
          <a:p>
            <a:endParaRPr lang="en-US" dirty="0"/>
          </a:p>
        </p:txBody>
      </p:sp>
    </p:spTree>
    <p:extLst>
      <p:ext uri="{BB962C8B-B14F-4D97-AF65-F5344CB8AC3E}">
        <p14:creationId xmlns:p14="http://schemas.microsoft.com/office/powerpoint/2010/main" val="232384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would be a good time to reinforce</a:t>
            </a:r>
            <a:r>
              <a:rPr lang="en-US" baseline="0" dirty="0" smtClean="0"/>
              <a:t> the concept to t</a:t>
            </a:r>
            <a:r>
              <a:rPr lang="en-US" dirty="0" smtClean="0"/>
              <a:t>reat</a:t>
            </a:r>
            <a:r>
              <a:rPr lang="en-US" baseline="0" dirty="0" smtClean="0"/>
              <a:t> others as they want to be treated!  This is the Golden Rule and great advice for people of all ages!  </a:t>
            </a:r>
            <a:endParaRPr lang="en-US" dirty="0"/>
          </a:p>
        </p:txBody>
      </p:sp>
    </p:spTree>
    <p:extLst>
      <p:ext uri="{BB962C8B-B14F-4D97-AF65-F5344CB8AC3E}">
        <p14:creationId xmlns:p14="http://schemas.microsoft.com/office/powerpoint/2010/main" val="4214510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Again, let the kids know that if a classmate or friend picks on them or bullies them over the Internet, they should </a:t>
            </a:r>
            <a:r>
              <a:rPr lang="en-US" sz="1200" b="1" u="sng" kern="1200" dirty="0" smtClean="0">
                <a:solidFill>
                  <a:schemeClr val="tx1"/>
                </a:solidFill>
                <a:latin typeface="+mn-lt"/>
                <a:ea typeface="+mn-ea"/>
                <a:cs typeface="+mn-cs"/>
              </a:rPr>
              <a:t>TELL AN ADULT!</a:t>
            </a:r>
            <a:r>
              <a:rPr lang="en-US" sz="1200" b="0" u="none" kern="1200" dirty="0" smtClean="0">
                <a:solidFill>
                  <a:schemeClr val="tx1"/>
                </a:solidFill>
                <a:latin typeface="+mn-lt"/>
                <a:ea typeface="+mn-ea"/>
                <a:cs typeface="+mn-cs"/>
              </a:rPr>
              <a:t>.</a:t>
            </a:r>
            <a:r>
              <a:rPr lang="en-US" sz="1200" b="0" u="non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it makes them feel sad, scared or their feelings are hurt, it is best to tell an adult who can help them.  </a:t>
            </a:r>
          </a:p>
        </p:txBody>
      </p:sp>
    </p:spTree>
    <p:extLst>
      <p:ext uri="{BB962C8B-B14F-4D97-AF65-F5344CB8AC3E}">
        <p14:creationId xmlns:p14="http://schemas.microsoft.com/office/powerpoint/2010/main" val="401967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last threat online is the kids themselves. (State to them: </a:t>
            </a:r>
            <a:r>
              <a:rPr lang="en-US" sz="1200" b="1" u="sng" kern="1200" dirty="0" smtClean="0">
                <a:solidFill>
                  <a:schemeClr val="tx1"/>
                </a:solidFill>
                <a:latin typeface="+mn-lt"/>
                <a:ea typeface="+mn-ea"/>
                <a:cs typeface="+mn-cs"/>
              </a:rPr>
              <a:t>YOU!</a:t>
            </a:r>
            <a:r>
              <a:rPr lang="en-US" sz="1200" kern="1200" dirty="0" smtClean="0">
                <a:solidFill>
                  <a:schemeClr val="tx1"/>
                </a:solidFill>
                <a:latin typeface="+mn-lt"/>
                <a:ea typeface="+mn-ea"/>
                <a:cs typeface="+mn-cs"/>
              </a:rPr>
              <a:t>  Yes, you! Are a threat to yourself online!)  Kids may give out TMI – too much information!  What is TMI?  This is when they post a lot of information in a text message, email, chat session or photo that is not meant for the entire Internet to review.  People of all ages are notorious for posting TMI, only later regretting their decision – when it is too late!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290609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what this guide has to offer.  As you move through this guide, you</a:t>
            </a:r>
            <a:r>
              <a:rPr lang="en-US" baseline="0" dirty="0" smtClean="0"/>
              <a:t> will learn more about computing devices that can be used on the Internet, some safety measures to be aware of, threats on the Internet and some helpful resources that you can use to better support kids.  Our goal is to enable kids to make the most of the Internet and technology while being able to use it more securely and safely.</a:t>
            </a:r>
            <a:endParaRPr lang="en-US" dirty="0"/>
          </a:p>
        </p:txBody>
      </p:sp>
    </p:spTree>
    <p:extLst>
      <p:ext uri="{BB962C8B-B14F-4D97-AF65-F5344CB8AC3E}">
        <p14:creationId xmlns:p14="http://schemas.microsoft.com/office/powerpoint/2010/main" val="31584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Unfortunately, when kids post information on the Internet, it is often not private and other people can see all the information they just gave out.  Sometimes people post embarrassing pictures, make rude comments or say inappropriate things – which can then be seen by many other people on the Internet!  What may seem innocent at the time can later prove costly when it is visible to hundreds or thousands of people!  This would be a great time to ensure the kids understand that messages are never</a:t>
            </a:r>
            <a:r>
              <a:rPr lang="en-US" sz="1200" kern="1200" baseline="0" dirty="0" smtClean="0">
                <a:solidFill>
                  <a:schemeClr val="tx1"/>
                </a:solidFill>
                <a:latin typeface="+mn-lt"/>
                <a:ea typeface="+mn-ea"/>
                <a:cs typeface="+mn-cs"/>
              </a:rPr>
              <a:t> truly </a:t>
            </a:r>
            <a:r>
              <a:rPr lang="en-US" sz="1200" kern="1200" dirty="0" smtClean="0">
                <a:solidFill>
                  <a:schemeClr val="tx1"/>
                </a:solidFill>
                <a:latin typeface="+mn-lt"/>
                <a:ea typeface="+mn-ea"/>
                <a:cs typeface="+mn-cs"/>
              </a:rPr>
              <a:t>private. </a:t>
            </a:r>
          </a:p>
          <a:p>
            <a:endParaRPr lang="en-US" dirty="0"/>
          </a:p>
        </p:txBody>
      </p:sp>
    </p:spTree>
    <p:extLst>
      <p:ext uri="{BB962C8B-B14F-4D97-AF65-F5344CB8AC3E}">
        <p14:creationId xmlns:p14="http://schemas.microsoft.com/office/powerpoint/2010/main" val="4162255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important to let the kids know that when they press the delete key, the data is never really gone.  When they try to delete all of that personal information they posted, it is unlikely to ever really be deleted for good.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Have the kids imagine if they posted a really silly picture of themselves that they later realized was not a good choice.  In</a:t>
            </a:r>
            <a:r>
              <a:rPr lang="en-US" sz="1200" kern="1200" baseline="0" dirty="0" smtClean="0">
                <a:solidFill>
                  <a:schemeClr val="tx1"/>
                </a:solidFill>
                <a:latin typeface="+mn-lt"/>
                <a:ea typeface="+mn-ea"/>
                <a:cs typeface="+mn-cs"/>
              </a:rPr>
              <a:t> addition, when they send a text or image to a friend, they no longer control it.  Even though their friend may promise not to share it, chances are the whole world will see that picture or text.  We do not want kids to regret their decisions.</a:t>
            </a:r>
            <a:endParaRPr lang="en-US" sz="12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803444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to take the Internet</a:t>
            </a:r>
            <a:r>
              <a:rPr lang="en-US" baseline="0" dirty="0" smtClean="0"/>
              <a:t> Safety Pledge – a pledge where kids promise to be safer online.  Have the kids raise their right hand and repeat after you as you read this out loud.  Remind them nothing is private on the Internet.  In addition, once something is shared, they can never take it back; it will always be a part of the Internet.</a:t>
            </a:r>
            <a:endParaRPr lang="en-US" dirty="0"/>
          </a:p>
        </p:txBody>
      </p:sp>
    </p:spTree>
    <p:extLst>
      <p:ext uri="{BB962C8B-B14F-4D97-AF65-F5344CB8AC3E}">
        <p14:creationId xmlns:p14="http://schemas.microsoft.com/office/powerpoint/2010/main" val="129222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they</a:t>
            </a:r>
            <a:r>
              <a:rPr lang="en-US" baseline="0" dirty="0" smtClean="0"/>
              <a:t> are k</a:t>
            </a:r>
            <a:r>
              <a:rPr lang="en-US" dirty="0" smtClean="0"/>
              <a:t>eeping their right hand up</a:t>
            </a:r>
            <a:r>
              <a:rPr lang="en-US" baseline="0" dirty="0" smtClean="0"/>
              <a:t> and are reading and repeating after you.</a:t>
            </a:r>
            <a:endParaRPr lang="en-US" dirty="0"/>
          </a:p>
        </p:txBody>
      </p:sp>
    </p:spTree>
    <p:extLst>
      <p:ext uri="{BB962C8B-B14F-4D97-AF65-F5344CB8AC3E}">
        <p14:creationId xmlns:p14="http://schemas.microsoft.com/office/powerpoint/2010/main" val="2650314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a:t>
            </a:r>
            <a:r>
              <a:rPr lang="en-US" baseline="0" dirty="0" smtClean="0"/>
              <a:t> your and the kids’ hands raised, here is the last sentence to read out loud.  Make sure you remind kids there will be no consequences if they talk to or share with their parents.</a:t>
            </a:r>
            <a:endParaRPr lang="en-US" dirty="0"/>
          </a:p>
        </p:txBody>
      </p:sp>
    </p:spTree>
    <p:extLst>
      <p:ext uri="{BB962C8B-B14F-4D97-AF65-F5344CB8AC3E}">
        <p14:creationId xmlns:p14="http://schemas.microsoft.com/office/powerpoint/2010/main" val="1958725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are some useful sites to help provide them, their friends and their family with tools designed to educate and raise awareness.  In addition, there are links to sites offering some FREE software and services to help keep their computing devices more secure!  This slide can also be printed or emailed as a reference guide for their use. </a:t>
            </a:r>
          </a:p>
          <a:p>
            <a:endParaRPr lang="en-US" dirty="0"/>
          </a:p>
        </p:txBody>
      </p:sp>
    </p:spTree>
    <p:extLst>
      <p:ext uri="{BB962C8B-B14F-4D97-AF65-F5344CB8AC3E}">
        <p14:creationId xmlns:p14="http://schemas.microsoft.com/office/powerpoint/2010/main" val="1996901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This concludes the presentation.  Thank the kids for their enthusiasm and learning more about Internet safety.</a:t>
            </a:r>
            <a:r>
              <a:rPr lang="en-US" sz="1200" kern="1200" baseline="0" dirty="0" smtClean="0">
                <a:solidFill>
                  <a:schemeClr val="tx1"/>
                </a:solidFill>
                <a:latin typeface="+mn-lt"/>
                <a:ea typeface="+mn-ea"/>
                <a:cs typeface="+mn-cs"/>
              </a:rPr>
              <a:t>  Technology is a wonderful tool for kids to learn and build relationships.  We want to enable that, but in a safe and secure manner.</a:t>
            </a:r>
            <a:r>
              <a:rPr lang="en-US" sz="1200" kern="1200" dirty="0" smtClean="0">
                <a:solidFill>
                  <a:schemeClr val="tx1"/>
                </a:solidFill>
                <a:latin typeface="+mn-lt"/>
                <a:ea typeface="+mn-ea"/>
                <a:cs typeface="+mn-cs"/>
              </a:rPr>
              <a:t>  This presentation is a consensus project, designed by the community, for the community.  It is supported by SANS Securing The Human. We welcome and encourage any feedback on how to improve this presentation.  All feedback should be sent to community@securingthehuman.org.  For more about securing families and kids, please visit </a:t>
            </a:r>
            <a:r>
              <a:rPr lang="en-US" sz="1200" u="sng" kern="1200" dirty="0" smtClean="0">
                <a:solidFill>
                  <a:schemeClr val="tx1"/>
                </a:solidFill>
                <a:latin typeface="+mn-lt"/>
                <a:ea typeface="+mn-ea"/>
                <a:cs typeface="+mn-cs"/>
                <a:hlinkClick r:id="rId3"/>
              </a:rPr>
              <a:t>http://cyberaware.securingthehuman.org</a:t>
            </a:r>
            <a:r>
              <a:rPr lang="en-US" sz="1200" kern="1200" dirty="0" smtClean="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val="228667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Computing devices come in all shapes and sizes.  In fact, many of today’s devices are getting much smaller and are quite possibly within arm’s reach of us at any given time.  That means it is very likely we have instant access to technology and the Internet at a moment’s notice if we need it.  These computing devices include smartphones, laptop computers, gaming consoles, e-readers and tablet computers, just to name a few.  This means kids</a:t>
            </a:r>
            <a:r>
              <a:rPr lang="en-US" sz="1200" kern="1200" baseline="0" dirty="0" smtClean="0">
                <a:solidFill>
                  <a:schemeClr val="tx1"/>
                </a:solidFill>
                <a:latin typeface="+mn-lt"/>
                <a:ea typeface="+mn-ea"/>
                <a:cs typeface="+mn-cs"/>
              </a:rPr>
              <a:t> can be connected anytime, anywhere.  In almost every case, these technologies enable kids to not only communicate with friends, but meet and communicate with strangers, too.</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7963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Before moving forward, now is a good time to find out who likes to use computers and what they like to use them for.  This will help give you insight into the various ways technology is being used by the kids and helps to engage them in the presentation.  Technology helps us in so many wonderful ways, and many people rely heavily on that technology to do everyday things.  Let’s take a look at some examples. Chances are you will find that many of them match what the kids just answered in how they like to use them.  This would be a good time to call attention to the students’ answers as they mention where they use technology and why. </a:t>
            </a:r>
          </a:p>
          <a:p>
            <a:endParaRPr lang="en-US" dirty="0"/>
          </a:p>
        </p:txBody>
      </p:sp>
    </p:spTree>
    <p:extLst>
      <p:ext uri="{BB962C8B-B14F-4D97-AF65-F5344CB8AC3E}">
        <p14:creationId xmlns:p14="http://schemas.microsoft.com/office/powerpoint/2010/main" val="412984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Where are computers and mobile devices?  Well, they are almost everywhere!  They can be found in schools, libraries, office buildings, hospitals, stores, homes; the list goes on and on.  That’s one of the great things about computers and technology -- they are in so many places to help us throughout our day.  We’ve become very reliant on them and they provide a lot of value to so many people.  It’s great to allow the kids to brainstorm and think about all the locations technology exists so that they can see technology is around them nearly everywhere they go.  For instance, many appliances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automobiles are technology and Internet-equipped.  </a:t>
            </a:r>
          </a:p>
          <a:p>
            <a:endParaRPr lang="en-US" dirty="0"/>
          </a:p>
        </p:txBody>
      </p:sp>
    </p:spTree>
    <p:extLst>
      <p:ext uri="{BB962C8B-B14F-4D97-AF65-F5344CB8AC3E}">
        <p14:creationId xmlns:p14="http://schemas.microsoft.com/office/powerpoint/2010/main" val="393145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the term Internet is so widely used, it’s a good idea to ensure that the kids know what the definition of Internet is.  Take a moment to discuss with them how it works. The Internet is a very large network of billions of computers all across the world.  It is the network that allows everyone with a computing device to gain access to information that we are looking to use.  The Internet allows us to communicate with people we know or even people we’ve never met.  Let the kids know that without the Internet, they would not be able to visit their favorite website, watch a video clip posted by a friend, download music, send an email or get instant access to information that may have taken hours or days 20 years ago.  The Internet has only been available for people like you and me since the early 1990s.  It has radically changed the way we communicate and access information in just a short period of time,</a:t>
            </a:r>
            <a:r>
              <a:rPr lang="en-US" sz="1200" kern="1200" baseline="0" dirty="0" smtClean="0">
                <a:solidFill>
                  <a:schemeClr val="tx1"/>
                </a:solidFill>
                <a:latin typeface="+mn-lt"/>
                <a:ea typeface="+mn-ea"/>
                <a:cs typeface="+mn-cs"/>
              </a:rPr>
              <a:t> which is both good and bad.</a:t>
            </a:r>
            <a:endParaRPr lang="en-US" sz="12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264263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is a good time to engage the kids in what they think the Internet can be used for, giving them a few examples to stimulate thinking. The Internet can help us do our homework, send email, read the news, play games, get directions, listen to music – you name it!  In fact, the Internet has made it possible for many people to start their own company and make money, possibly from their home.  Also, it does not take long for something on the Internet, like a video, picture or news story to “go viral.”  This means it becomes very popular and the entire world might be looking to read or see the story. The buzz can spread quickly and in just a few minutes.</a:t>
            </a:r>
          </a:p>
          <a:p>
            <a:endParaRPr lang="en-US" dirty="0"/>
          </a:p>
        </p:txBody>
      </p:sp>
    </p:spTree>
    <p:extLst>
      <p:ext uri="{BB962C8B-B14F-4D97-AF65-F5344CB8AC3E}">
        <p14:creationId xmlns:p14="http://schemas.microsoft.com/office/powerpoint/2010/main" val="129529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you can see, the Internet is wonderful and can provide a lot of value in our lives.  Computing devices allow us to connect to the Internet and share in this global network of information.  However, while the Internet is very valuable and generally used for good, it can also be misused by “bad guys.”  Since there are people looking to do harm on the Internet, it is important to stress to the kids that they learn to be aware of these threats and how to protect themselves.  This would be a good time to ask the kids if they have any special Internet safety rules they live by.  For instance, you may find that they’ve learned not to share their passwords.  Ask them what rules they have and why. </a:t>
            </a:r>
          </a:p>
          <a:p>
            <a:endParaRPr lang="en-US" dirty="0"/>
          </a:p>
        </p:txBody>
      </p:sp>
    </p:spTree>
    <p:extLst>
      <p:ext uri="{BB962C8B-B14F-4D97-AF65-F5344CB8AC3E}">
        <p14:creationId xmlns:p14="http://schemas.microsoft.com/office/powerpoint/2010/main" val="5443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are some examples of three basic threats on the Internet.  1)  Strangers – people we don’t know and may not be able to see face-to-face.  2)  Friends – yes, believe it or not, friends and classmates can be a threat on the Internet.  3)  Yourself – yes, you! (In this case, the kids.)  Kids may do things on the Internet that put them at risk.  The objective here is </a:t>
            </a:r>
            <a:r>
              <a:rPr lang="en-US" sz="1200" b="1"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to strike fear into the kids or make them think that using the Internet is bad.  Rather, the goal is to point out some examples of threats and help them become more aware.  Let’s discuss in more detail each of these threats. </a:t>
            </a:r>
          </a:p>
          <a:p>
            <a:endParaRPr lang="en-US" dirty="0"/>
          </a:p>
        </p:txBody>
      </p:sp>
    </p:spTree>
    <p:extLst>
      <p:ext uri="{BB962C8B-B14F-4D97-AF65-F5344CB8AC3E}">
        <p14:creationId xmlns:p14="http://schemas.microsoft.com/office/powerpoint/2010/main" val="194871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A1407-97E3-45CB-A869-4BD8B26EE9B1}"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7A1407-97E3-45CB-A869-4BD8B26EE9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A1407-97E3-45CB-A869-4BD8B26EE9B1}"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3C232-0BC6-4DE6-B6EF-35CDC14B5900}" type="datetimeFigureOut">
              <a:rPr lang="en-US" smtClean="0"/>
              <a:pPr/>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A1407-97E3-45CB-A869-4BD8B26EE9B1}"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3A3C232-0BC6-4DE6-B6EF-35CDC14B5900}" type="datetimeFigureOut">
              <a:rPr lang="en-US" smtClean="0"/>
              <a:pPr/>
              <a:t>11/3/15</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B7A1407-97E3-45CB-A869-4BD8B26EE9B1}"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1.wmf"/><Relationship Id="rId5" Type="http://schemas.openxmlformats.org/officeDocument/2006/relationships/image" Target="../media/image28.wmf"/><Relationship Id="rId6" Type="http://schemas.openxmlformats.org/officeDocument/2006/relationships/image" Target="../media/image32.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8.wmf"/><Relationship Id="rId5" Type="http://schemas.openxmlformats.org/officeDocument/2006/relationships/image" Target="../media/image32.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wmf"/><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wmf"/><Relationship Id="rId5" Type="http://schemas.openxmlformats.org/officeDocument/2006/relationships/image" Target="../media/image36.png"/><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w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5.w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wmf"/></Relationships>
</file>

<file path=ppt/slides/_rels/slide25.xml.rels><?xml version="1.0" encoding="UTF-8" standalone="yes"?>
<Relationships xmlns="http://schemas.openxmlformats.org/package/2006/relationships"><Relationship Id="rId3" Type="http://schemas.openxmlformats.org/officeDocument/2006/relationships/hyperlink" Target="http://www.staysafeonline.org/" TargetMode="External"/><Relationship Id="rId4" Type="http://schemas.openxmlformats.org/officeDocument/2006/relationships/hyperlink" Target="http://www.stopbullying.gov/" TargetMode="External"/><Relationship Id="rId5" Type="http://schemas.openxmlformats.org/officeDocument/2006/relationships/hyperlink" Target="http://www.onguardonline.gov/" TargetMode="External"/><Relationship Id="rId6" Type="http://schemas.openxmlformats.org/officeDocument/2006/relationships/hyperlink" Target="http://www.rsaconference.com/safe" TargetMode="External"/><Relationship Id="rId7" Type="http://schemas.openxmlformats.org/officeDocument/2006/relationships/hyperlink" Target="http://cyberaware.securingthehuman.org/"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wmf"/><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jpeg"/><Relationship Id="rId7"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wmf"/><Relationship Id="rId5"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png"/><Relationship Id="rId8" Type="http://schemas.openxmlformats.org/officeDocument/2006/relationships/image" Target="../media/image25.wmf"/><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6"/>
            <a:ext cx="7408333" cy="3725333"/>
          </a:xfrm>
        </p:spPr>
        <p:txBody>
          <a:bodyPr>
            <a:prstTxWarp prst="textButton">
              <a:avLst/>
            </a:prstTxWarp>
            <a:normAutofit/>
          </a:bodyPr>
          <a:lstStyle/>
          <a:p>
            <a:pPr marL="109728" indent="0" algn="ctr">
              <a:buNone/>
            </a:pPr>
            <a:endParaRPr lang="en-US" sz="4500" dirty="0" smtClean="0"/>
          </a:p>
          <a:p>
            <a:pPr marL="109728" indent="0" algn="ctr">
              <a:buNone/>
            </a:pPr>
            <a:endParaRPr lang="en-US" sz="4500" dirty="0"/>
          </a:p>
          <a:p>
            <a:pPr marL="109728" indent="0" algn="ctr">
              <a:buNone/>
            </a:pPr>
            <a:endParaRPr lang="en-US" sz="4500" dirty="0" smtClean="0"/>
          </a:p>
          <a:p>
            <a:pPr marL="109728" indent="0" algn="ctr">
              <a:buNone/>
            </a:pPr>
            <a:r>
              <a:rPr lang="en-US" sz="6000" dirty="0" smtClean="0"/>
              <a:t>YOU, ME &amp; EVERYONE ELSE</a:t>
            </a:r>
          </a:p>
          <a:p>
            <a:pPr marL="109728" indent="0" algn="ctr">
              <a:buNone/>
            </a:pPr>
            <a:endParaRPr lang="en-US" sz="3600" dirty="0"/>
          </a:p>
          <a:p>
            <a:pPr marL="452628" indent="-342900" algn="r">
              <a:buFontTx/>
              <a:buChar char="-"/>
            </a:pPr>
            <a:endParaRPr lang="en-US" dirty="0" smtClean="0"/>
          </a:p>
          <a:p>
            <a:pPr marL="452628" indent="-342900" algn="r">
              <a:buFontTx/>
              <a:buChar char="-"/>
            </a:pPr>
            <a:endParaRPr lang="en-US" dirty="0"/>
          </a:p>
          <a:p>
            <a:pPr marL="452628" indent="-342900" algn="r">
              <a:buFontTx/>
              <a:buChar char="-"/>
            </a:pPr>
            <a:endParaRPr lang="en-US" dirty="0" smtClean="0"/>
          </a:p>
          <a:p>
            <a:pPr marL="109728" indent="0" algn="ctr">
              <a:buNone/>
            </a:pPr>
            <a:endParaRPr lang="en-US" sz="3600" dirty="0" smtClean="0"/>
          </a:p>
          <a:p>
            <a:pPr marL="109728" indent="0" algn="ctr">
              <a:buNone/>
            </a:pPr>
            <a:endParaRPr lang="en-US" sz="3600" dirty="0" smtClean="0"/>
          </a:p>
          <a:p>
            <a:pPr marL="109728" indent="0" algn="ctr">
              <a:buNone/>
            </a:pPr>
            <a:endParaRPr lang="en-US" dirty="0"/>
          </a:p>
        </p:txBody>
      </p:sp>
      <p:sp>
        <p:nvSpPr>
          <p:cNvPr id="4" name="Title 3"/>
          <p:cNvSpPr>
            <a:spLocks noGrp="1"/>
          </p:cNvSpPr>
          <p:nvPr>
            <p:ph type="title"/>
          </p:nvPr>
        </p:nvSpPr>
        <p:spPr/>
        <p:txBody>
          <a:bodyPr>
            <a:noAutofit/>
          </a:bodyPr>
          <a:lstStyle/>
          <a:p>
            <a:pPr algn="ctr"/>
            <a:r>
              <a:rPr lang="en-US" sz="4500" cap="all" dirty="0" smtClean="0"/>
              <a:t>Computer &amp; Internet Safety</a:t>
            </a:r>
            <a:endParaRPr lang="en-US" sz="4500" cap="all" dirty="0"/>
          </a:p>
        </p:txBody>
      </p:sp>
      <p:pic>
        <p:nvPicPr>
          <p:cNvPr id="1026" name="Picture 2" descr="C:\Users\Family\Downloads\MC90005912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352798"/>
            <a:ext cx="3124200" cy="31551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sz="1400" dirty="0" smtClean="0"/>
              <a:t>For grades pre-k through </a:t>
            </a:r>
            <a:r>
              <a:rPr lang="en-US" sz="1400" dirty="0"/>
              <a:t>5</a:t>
            </a:r>
            <a:r>
              <a:rPr lang="en-US" sz="1400" baseline="30000" dirty="0" smtClean="0"/>
              <a:t>th</a:t>
            </a:r>
            <a:endParaRPr lang="en-US" sz="1400" dirty="0"/>
          </a:p>
        </p:txBody>
      </p:sp>
    </p:spTree>
    <p:extLst>
      <p:ext uri="{BB962C8B-B14F-4D97-AF65-F5344CB8AC3E}">
        <p14:creationId xmlns:p14="http://schemas.microsoft.com/office/powerpoint/2010/main" val="3153715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STRANGERS ONLINE</a:t>
            </a:r>
            <a:endParaRPr lang="en-US" sz="4500" dirty="0"/>
          </a:p>
        </p:txBody>
      </p:sp>
      <p:pic>
        <p:nvPicPr>
          <p:cNvPr id="8" name="Picture 3" descr="C:\Users\Family\Downloads\MC9004413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445673"/>
            <a:ext cx="5105400" cy="510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Family\Downloads\MC900339826.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93350" y="2667000"/>
            <a:ext cx="2330187" cy="214118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Family\Downloads\MC900432439.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9878" y="3352800"/>
            <a:ext cx="697031" cy="83394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Family\Downloads\MC90006033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7825" y="4588231"/>
            <a:ext cx="3870754" cy="2236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0888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877" y="2582368"/>
            <a:ext cx="3012531" cy="30125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152400" y="2362200"/>
            <a:ext cx="8763000" cy="3763963"/>
          </a:xfrm>
        </p:spPr>
        <p:txBody>
          <a:bodyPr/>
          <a:lstStyle/>
          <a:p>
            <a:pPr marL="0" indent="0">
              <a:buNone/>
            </a:pPr>
            <a:r>
              <a:rPr lang="en-US" sz="3300" dirty="0" smtClean="0"/>
              <a:t> </a:t>
            </a:r>
          </a:p>
          <a:p>
            <a:pPr marL="0" indent="0">
              <a:buNone/>
            </a:pPr>
            <a:endParaRPr lang="en-US" dirty="0" smtClean="0"/>
          </a:p>
        </p:txBody>
      </p:sp>
      <p:sp>
        <p:nvSpPr>
          <p:cNvPr id="3" name="Title 2"/>
          <p:cNvSpPr>
            <a:spLocks noGrp="1"/>
          </p:cNvSpPr>
          <p:nvPr>
            <p:ph type="title"/>
          </p:nvPr>
        </p:nvSpPr>
        <p:spPr/>
        <p:txBody>
          <a:bodyPr>
            <a:normAutofit/>
          </a:bodyPr>
          <a:lstStyle/>
          <a:p>
            <a:r>
              <a:rPr lang="en-US" sz="4500" dirty="0" smtClean="0"/>
              <a:t>DON’T TALK TO STRANGERS</a:t>
            </a:r>
            <a:endParaRPr lang="en-US" sz="4500" dirty="0"/>
          </a:p>
        </p:txBody>
      </p:sp>
      <p:pic>
        <p:nvPicPr>
          <p:cNvPr id="5" name="Picture 3" descr="C:\Users\Family\Downloads\MC90043243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096113"/>
            <a:ext cx="1600200" cy="19145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Family\Downloads\MC90006033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2773851"/>
            <a:ext cx="3870754" cy="2236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46751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Candara" pitchFamily="34" charset="0"/>
              <a:buChar char="?"/>
            </a:pPr>
            <a:r>
              <a:rPr lang="en-US" dirty="0" smtClean="0"/>
              <a:t>How old are you?</a:t>
            </a:r>
          </a:p>
          <a:p>
            <a:pPr>
              <a:buFont typeface="Candara" pitchFamily="34" charset="0"/>
              <a:buChar char="?"/>
            </a:pPr>
            <a:r>
              <a:rPr lang="en-US" dirty="0" smtClean="0"/>
              <a:t>Are you a boy or girl?</a:t>
            </a:r>
          </a:p>
          <a:p>
            <a:pPr>
              <a:buFont typeface="Candara" pitchFamily="34" charset="0"/>
              <a:buChar char="?"/>
            </a:pPr>
            <a:r>
              <a:rPr lang="en-US" dirty="0" smtClean="0"/>
              <a:t>Where do you live?</a:t>
            </a:r>
          </a:p>
          <a:p>
            <a:pPr>
              <a:buFont typeface="Candara" pitchFamily="34" charset="0"/>
              <a:buChar char="?"/>
            </a:pPr>
            <a:r>
              <a:rPr lang="en-US" dirty="0" smtClean="0"/>
              <a:t>What is your phone number?</a:t>
            </a:r>
          </a:p>
          <a:p>
            <a:pPr>
              <a:buFont typeface="Candara" pitchFamily="34" charset="0"/>
              <a:buChar char="?"/>
            </a:pPr>
            <a:r>
              <a:rPr lang="en-US" dirty="0" smtClean="0"/>
              <a:t>What is your name?</a:t>
            </a:r>
          </a:p>
          <a:p>
            <a:pPr>
              <a:buFont typeface="Candara" pitchFamily="34" charset="0"/>
              <a:buChar char="?"/>
            </a:pPr>
            <a:r>
              <a:rPr lang="en-US" dirty="0" smtClean="0"/>
              <a:t>What school do you go to?</a:t>
            </a:r>
          </a:p>
          <a:p>
            <a:pPr>
              <a:buFont typeface="Candara" pitchFamily="34" charset="0"/>
              <a:buChar char="?"/>
            </a:pPr>
            <a:r>
              <a:rPr lang="en-US" dirty="0" smtClean="0"/>
              <a:t>What is your birth date?</a:t>
            </a:r>
          </a:p>
          <a:p>
            <a:endParaRPr lang="en-US" dirty="0" smtClean="0"/>
          </a:p>
        </p:txBody>
      </p:sp>
      <p:sp>
        <p:nvSpPr>
          <p:cNvPr id="6" name="Title 5"/>
          <p:cNvSpPr>
            <a:spLocks noGrp="1"/>
          </p:cNvSpPr>
          <p:nvPr>
            <p:ph type="title"/>
          </p:nvPr>
        </p:nvSpPr>
        <p:spPr/>
        <p:txBody>
          <a:bodyPr>
            <a:normAutofit/>
          </a:bodyPr>
          <a:lstStyle/>
          <a:p>
            <a:r>
              <a:rPr lang="en-US" dirty="0" smtClean="0"/>
              <a:t>DON’T SHARE PERSONAL INFO</a:t>
            </a:r>
            <a:endParaRPr lang="en-US" dirty="0"/>
          </a:p>
        </p:txBody>
      </p:sp>
      <p:pic>
        <p:nvPicPr>
          <p:cNvPr id="4"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276600"/>
            <a:ext cx="3012531" cy="30125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Family\Downloads\MC90043243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886200"/>
            <a:ext cx="1600200" cy="1914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87480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normAutofit fontScale="92500" lnSpcReduction="20000"/>
          </a:bodyPr>
          <a:lstStyle/>
          <a:p>
            <a:pPr algn="ctr">
              <a:buNone/>
            </a:pPr>
            <a:r>
              <a:rPr lang="en-US" sz="6000" b="1" i="1" dirty="0" smtClean="0"/>
              <a:t>   TELL AN ADULT!</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WHAT SHOULD YOU DO?</a:t>
            </a:r>
            <a:endParaRPr lang="en-US" dirty="0"/>
          </a:p>
        </p:txBody>
      </p:sp>
      <p:pic>
        <p:nvPicPr>
          <p:cNvPr id="1027" name="Picture 3" descr="C:\Documents and Settings\saurbaugh_m\Desktop\MC900434901.PNG"/>
          <p:cNvPicPr>
            <a:picLocks noChangeAspect="1" noChangeArrowheads="1"/>
          </p:cNvPicPr>
          <p:nvPr/>
        </p:nvPicPr>
        <p:blipFill>
          <a:blip r:embed="rId3" cstate="print"/>
          <a:srcRect/>
          <a:stretch>
            <a:fillRect/>
          </a:stretch>
        </p:blipFill>
        <p:spPr bwMode="auto">
          <a:xfrm>
            <a:off x="838200" y="3810000"/>
            <a:ext cx="2286000" cy="2286000"/>
          </a:xfrm>
          <a:prstGeom prst="rect">
            <a:avLst/>
          </a:prstGeom>
          <a:noFill/>
        </p:spPr>
      </p:pic>
      <p:pic>
        <p:nvPicPr>
          <p:cNvPr id="1028" name="Picture 4" descr="C:\Documents and Settings\saurbaugh_m\Desktop\MC900154848.WMF"/>
          <p:cNvPicPr>
            <a:picLocks noChangeAspect="1" noChangeArrowheads="1"/>
          </p:cNvPicPr>
          <p:nvPr/>
        </p:nvPicPr>
        <p:blipFill>
          <a:blip r:embed="rId4" cstate="print"/>
          <a:srcRect/>
          <a:stretch>
            <a:fillRect/>
          </a:stretch>
        </p:blipFill>
        <p:spPr bwMode="auto">
          <a:xfrm>
            <a:off x="3886200" y="4191000"/>
            <a:ext cx="1589087" cy="1804987"/>
          </a:xfrm>
          <a:prstGeom prst="rect">
            <a:avLst/>
          </a:prstGeom>
          <a:noFill/>
        </p:spPr>
      </p:pic>
      <p:pic>
        <p:nvPicPr>
          <p:cNvPr id="1029" name="Picture 5" descr="C:\Documents and Settings\saurbaugh_m\Desktop\MC900433940.PNG"/>
          <p:cNvPicPr>
            <a:picLocks noChangeAspect="1" noChangeArrowheads="1"/>
          </p:cNvPicPr>
          <p:nvPr/>
        </p:nvPicPr>
        <p:blipFill>
          <a:blip r:embed="rId5" cstate="print"/>
          <a:srcRect/>
          <a:stretch>
            <a:fillRect/>
          </a:stretch>
        </p:blipFill>
        <p:spPr bwMode="auto">
          <a:xfrm>
            <a:off x="6858000" y="4114800"/>
            <a:ext cx="1857375" cy="1857375"/>
          </a:xfrm>
          <a:prstGeom prst="rect">
            <a:avLst/>
          </a:prstGeom>
          <a:noFill/>
        </p:spPr>
      </p:pic>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3932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0132" y="2726978"/>
            <a:ext cx="7408333" cy="3450696"/>
          </a:xfrm>
        </p:spPr>
        <p:txBody>
          <a:bodyPr>
            <a:noAutofit/>
          </a:bodyPr>
          <a:lstStyle/>
          <a:p>
            <a:pPr marL="457200" indent="-457200">
              <a:buFont typeface="+mj-lt"/>
              <a:buAutoNum type="arabicPeriod"/>
            </a:pPr>
            <a:r>
              <a:rPr lang="en-US" sz="2800" b="1" u="sng" dirty="0" smtClean="0"/>
              <a:t>Who?</a:t>
            </a:r>
            <a:r>
              <a:rPr lang="en-US" sz="2800" dirty="0" smtClean="0"/>
              <a:t>    Who is asking for information?</a:t>
            </a:r>
          </a:p>
          <a:p>
            <a:pPr marL="457200" indent="-457200">
              <a:buFont typeface="+mj-lt"/>
              <a:buAutoNum type="arabicPeriod"/>
            </a:pPr>
            <a:endParaRPr lang="en-US" sz="2800" dirty="0" smtClean="0"/>
          </a:p>
          <a:p>
            <a:pPr marL="457200" indent="-457200">
              <a:buFont typeface="+mj-lt"/>
              <a:buAutoNum type="arabicPeriod"/>
            </a:pPr>
            <a:r>
              <a:rPr lang="en-US" sz="2800" b="1" u="sng" dirty="0" smtClean="0"/>
              <a:t>What?</a:t>
            </a:r>
            <a:r>
              <a:rPr lang="en-US" sz="2800" dirty="0" smtClean="0"/>
              <a:t>    What are they asking for?</a:t>
            </a:r>
          </a:p>
          <a:p>
            <a:pPr marL="759143" lvl="1" indent="-457200">
              <a:buNone/>
            </a:pPr>
            <a:r>
              <a:rPr lang="en-US" sz="2800" dirty="0" smtClean="0"/>
              <a:t>       (STOP! If personal information)</a:t>
            </a:r>
          </a:p>
          <a:p>
            <a:pPr marL="457200" indent="-457200">
              <a:buFont typeface="+mj-lt"/>
              <a:buAutoNum type="arabicPeriod"/>
            </a:pPr>
            <a:endParaRPr lang="en-US" sz="2800" dirty="0" smtClean="0"/>
          </a:p>
          <a:p>
            <a:pPr marL="457200" indent="-457200">
              <a:buFont typeface="+mj-lt"/>
              <a:buAutoNum type="arabicPeriod"/>
            </a:pPr>
            <a:r>
              <a:rPr lang="en-US" sz="2800" b="1" u="sng" dirty="0" smtClean="0"/>
              <a:t>Why?</a:t>
            </a:r>
            <a:r>
              <a:rPr lang="en-US" sz="2800" dirty="0" smtClean="0"/>
              <a:t>    Why do they need it?</a:t>
            </a:r>
          </a:p>
          <a:p>
            <a:pPr>
              <a:buNone/>
            </a:pPr>
            <a:endParaRPr lang="en-US" sz="2800" dirty="0" smtClean="0"/>
          </a:p>
        </p:txBody>
      </p:sp>
      <p:sp>
        <p:nvSpPr>
          <p:cNvPr id="6" name="Title 5"/>
          <p:cNvSpPr>
            <a:spLocks noGrp="1"/>
          </p:cNvSpPr>
          <p:nvPr>
            <p:ph type="title"/>
          </p:nvPr>
        </p:nvSpPr>
        <p:spPr/>
        <p:txBody>
          <a:bodyPr/>
          <a:lstStyle/>
          <a:p>
            <a:r>
              <a:rPr lang="en-US" dirty="0" smtClean="0"/>
              <a:t>THE 3 W’S</a:t>
            </a:r>
            <a:endParaRPr lang="en-US" dirty="0"/>
          </a:p>
        </p:txBody>
      </p:sp>
      <p:pic>
        <p:nvPicPr>
          <p:cNvPr id="4" name="Picture 4" descr="C:\Users\Family\Downloads\MC9004325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962400"/>
            <a:ext cx="2250531" cy="22505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Family\Downloads\MC90043243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3560" y="4294267"/>
            <a:ext cx="1195440" cy="143025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lide Number Placeholder 8"/>
          <p:cNvSpPr>
            <a:spLocks noGrp="1"/>
          </p:cNvSpPr>
          <p:nvPr>
            <p:ph type="sldNum" sz="quarter" idx="12"/>
          </p:nvPr>
        </p:nvSpPr>
        <p:spPr/>
        <p:txBody>
          <a:bodyPr/>
          <a:lstStyle/>
          <a:p>
            <a:endParaRPr lang="en-US" dirty="0"/>
          </a:p>
        </p:txBody>
      </p:sp>
      <p:sp>
        <p:nvSpPr>
          <p:cNvPr id="2" name="Rectangle 1"/>
          <p:cNvSpPr/>
          <p:nvPr/>
        </p:nvSpPr>
        <p:spPr>
          <a:xfrm>
            <a:off x="381000" y="6459152"/>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172637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7408333" cy="4038600"/>
          </a:xfrm>
        </p:spPr>
        <p:txBody>
          <a:bodyPr>
            <a:normAutofit/>
          </a:bodyPr>
          <a:lstStyle/>
          <a:p>
            <a:pPr>
              <a:buFont typeface="Wingdings" pitchFamily="2" charset="2"/>
              <a:buChar char="Ø"/>
            </a:pPr>
            <a:r>
              <a:rPr lang="en-US" dirty="0" smtClean="0"/>
              <a:t>Hurt feelings</a:t>
            </a:r>
          </a:p>
          <a:p>
            <a:pPr>
              <a:buFont typeface="Wingdings" pitchFamily="2" charset="2"/>
              <a:buChar char="Ø"/>
            </a:pPr>
            <a:r>
              <a:rPr lang="en-US" dirty="0" smtClean="0"/>
              <a:t>Not nice</a:t>
            </a:r>
          </a:p>
          <a:p>
            <a:pPr>
              <a:buFont typeface="Wingdings" pitchFamily="2" charset="2"/>
              <a:buChar char="Ø"/>
            </a:pPr>
            <a:r>
              <a:rPr lang="en-US" dirty="0" smtClean="0"/>
              <a:t>Scares people</a:t>
            </a:r>
          </a:p>
          <a:p>
            <a:pPr>
              <a:buFont typeface="Wingdings" pitchFamily="2" charset="2"/>
              <a:buChar char="Ø"/>
            </a:pPr>
            <a:r>
              <a:rPr lang="en-US" dirty="0" smtClean="0"/>
              <a:t>Sad</a:t>
            </a:r>
          </a:p>
          <a:p>
            <a:pPr>
              <a:buFont typeface="Wingdings" pitchFamily="2" charset="2"/>
              <a:buChar char="Ø"/>
            </a:pPr>
            <a:endParaRPr lang="en-US" dirty="0" smtClean="0"/>
          </a:p>
          <a:p>
            <a:pPr>
              <a:buFont typeface="Wingdings" pitchFamily="2" charset="2"/>
              <a:buChar char="Ø"/>
            </a:pPr>
            <a:r>
              <a:rPr lang="en-US" dirty="0" smtClean="0"/>
              <a:t>Email</a:t>
            </a:r>
          </a:p>
          <a:p>
            <a:pPr>
              <a:buFont typeface="Wingdings" pitchFamily="2" charset="2"/>
              <a:buChar char="Ø"/>
            </a:pPr>
            <a:r>
              <a:rPr lang="en-US" dirty="0" smtClean="0"/>
              <a:t>Text</a:t>
            </a:r>
          </a:p>
          <a:p>
            <a:pPr>
              <a:buFont typeface="Wingdings" pitchFamily="2" charset="2"/>
              <a:buChar char="Ø"/>
            </a:pPr>
            <a:r>
              <a:rPr lang="en-US" dirty="0" smtClean="0"/>
              <a:t>Phone calls</a:t>
            </a:r>
          </a:p>
          <a:p>
            <a:pPr>
              <a:buFont typeface="Wingdings" pitchFamily="2" charset="2"/>
              <a:buChar char="Ø"/>
            </a:pPr>
            <a:r>
              <a:rPr lang="en-US" dirty="0" smtClean="0"/>
              <a:t>Chat/social sites</a:t>
            </a:r>
          </a:p>
          <a:p>
            <a:pPr>
              <a:buFont typeface="Wingdings" pitchFamily="2" charset="2"/>
              <a:buChar char="Ø"/>
            </a:pPr>
            <a:endParaRPr lang="en-US" dirty="0" smtClean="0"/>
          </a:p>
        </p:txBody>
      </p:sp>
      <p:sp>
        <p:nvSpPr>
          <p:cNvPr id="6" name="Title 5"/>
          <p:cNvSpPr>
            <a:spLocks noGrp="1"/>
          </p:cNvSpPr>
          <p:nvPr>
            <p:ph type="title"/>
          </p:nvPr>
        </p:nvSpPr>
        <p:spPr/>
        <p:txBody>
          <a:bodyPr/>
          <a:lstStyle/>
          <a:p>
            <a:r>
              <a:rPr lang="en-US" dirty="0" smtClean="0"/>
              <a:t>FRIENDS &amp; CYBERBULLYING</a:t>
            </a:r>
            <a:endParaRPr lang="en-US" dirty="0"/>
          </a:p>
        </p:txBody>
      </p:sp>
      <p:pic>
        <p:nvPicPr>
          <p:cNvPr id="3074" name="Picture 2" descr="C:\Documents and Settings\saurbaugh_m\Desktop\MC900232130.WMF"/>
          <p:cNvPicPr>
            <a:picLocks noChangeAspect="1" noChangeArrowheads="1"/>
          </p:cNvPicPr>
          <p:nvPr/>
        </p:nvPicPr>
        <p:blipFill>
          <a:blip r:embed="rId3" cstate="print"/>
          <a:srcRect/>
          <a:stretch>
            <a:fillRect/>
          </a:stretch>
        </p:blipFill>
        <p:spPr bwMode="auto">
          <a:xfrm>
            <a:off x="4572000" y="2712016"/>
            <a:ext cx="3505200" cy="3439178"/>
          </a:xfrm>
          <a:prstGeom prst="rect">
            <a:avLst/>
          </a:prstGeom>
          <a:noFill/>
        </p:spPr>
      </p:pic>
    </p:spTree>
    <p:extLst>
      <p:ext uri="{BB962C8B-B14F-4D97-AF65-F5344CB8AC3E}">
        <p14:creationId xmlns:p14="http://schemas.microsoft.com/office/powerpoint/2010/main" val="153599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FRIENDS &amp; CYBERBULLYING</a:t>
            </a:r>
            <a:endParaRPr lang="en-US" dirty="0"/>
          </a:p>
        </p:txBody>
      </p:sp>
      <p:pic>
        <p:nvPicPr>
          <p:cNvPr id="8" name="Picture 2" descr="C:\Users\Family\Downloads\MP9004484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986309"/>
            <a:ext cx="3323104" cy="2612383"/>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C:\Users\Family\Downloads\MP900448484.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62200"/>
            <a:ext cx="2938462"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13434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Treat Others as You Want to Be Treated</a:t>
            </a:r>
          </a:p>
        </p:txBody>
      </p:sp>
      <p:sp>
        <p:nvSpPr>
          <p:cNvPr id="6" name="Title 5"/>
          <p:cNvSpPr>
            <a:spLocks noGrp="1"/>
          </p:cNvSpPr>
          <p:nvPr>
            <p:ph type="title"/>
          </p:nvPr>
        </p:nvSpPr>
        <p:spPr/>
        <p:txBody>
          <a:bodyPr/>
          <a:lstStyle/>
          <a:p>
            <a:r>
              <a:rPr lang="en-US" dirty="0" smtClean="0"/>
              <a:t>FRIENDS &amp; CYBERBULLYING</a:t>
            </a:r>
            <a:endParaRPr lang="en-US" dirty="0"/>
          </a:p>
        </p:txBody>
      </p:sp>
      <p:pic>
        <p:nvPicPr>
          <p:cNvPr id="2" name="Picture 2" descr="C:\Users\Family\Downloads\MC90010478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075673"/>
            <a:ext cx="3579931" cy="240132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Family\Downloads\MC900441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438400"/>
            <a:ext cx="2554189" cy="25541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9153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normAutofit fontScale="92500" lnSpcReduction="20000"/>
          </a:bodyPr>
          <a:lstStyle/>
          <a:p>
            <a:pPr algn="ctr">
              <a:buNone/>
            </a:pPr>
            <a:r>
              <a:rPr lang="en-US" sz="6000" b="1" i="1" dirty="0" smtClean="0"/>
              <a:t>    TELL AN ADULT!</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WHAT SHOULD YOU DO?</a:t>
            </a:r>
            <a:endParaRPr lang="en-US" dirty="0"/>
          </a:p>
        </p:txBody>
      </p:sp>
      <p:pic>
        <p:nvPicPr>
          <p:cNvPr id="1027" name="Picture 3" descr="C:\Documents and Settings\saurbaugh_m\Desktop\MC900434901.PNG"/>
          <p:cNvPicPr>
            <a:picLocks noChangeAspect="1" noChangeArrowheads="1"/>
          </p:cNvPicPr>
          <p:nvPr/>
        </p:nvPicPr>
        <p:blipFill>
          <a:blip r:embed="rId3" cstate="print"/>
          <a:srcRect/>
          <a:stretch>
            <a:fillRect/>
          </a:stretch>
        </p:blipFill>
        <p:spPr bwMode="auto">
          <a:xfrm>
            <a:off x="838200" y="3810000"/>
            <a:ext cx="2286000" cy="2286000"/>
          </a:xfrm>
          <a:prstGeom prst="rect">
            <a:avLst/>
          </a:prstGeom>
          <a:noFill/>
        </p:spPr>
      </p:pic>
      <p:pic>
        <p:nvPicPr>
          <p:cNvPr id="1028" name="Picture 4" descr="C:\Documents and Settings\saurbaugh_m\Desktop\MC900154848.WMF"/>
          <p:cNvPicPr>
            <a:picLocks noChangeAspect="1" noChangeArrowheads="1"/>
          </p:cNvPicPr>
          <p:nvPr/>
        </p:nvPicPr>
        <p:blipFill>
          <a:blip r:embed="rId4" cstate="print"/>
          <a:srcRect/>
          <a:stretch>
            <a:fillRect/>
          </a:stretch>
        </p:blipFill>
        <p:spPr bwMode="auto">
          <a:xfrm>
            <a:off x="3886200" y="4191000"/>
            <a:ext cx="1589087" cy="1804987"/>
          </a:xfrm>
          <a:prstGeom prst="rect">
            <a:avLst/>
          </a:prstGeom>
          <a:noFill/>
        </p:spPr>
      </p:pic>
      <p:pic>
        <p:nvPicPr>
          <p:cNvPr id="1029" name="Picture 5" descr="C:\Documents and Settings\saurbaugh_m\Desktop\MC900433940.PNG"/>
          <p:cNvPicPr>
            <a:picLocks noChangeAspect="1" noChangeArrowheads="1"/>
          </p:cNvPicPr>
          <p:nvPr/>
        </p:nvPicPr>
        <p:blipFill>
          <a:blip r:embed="rId5" cstate="print"/>
          <a:srcRect/>
          <a:stretch>
            <a:fillRect/>
          </a:stretch>
        </p:blipFill>
        <p:spPr bwMode="auto">
          <a:xfrm>
            <a:off x="6858000" y="4114800"/>
            <a:ext cx="1857375" cy="1857375"/>
          </a:xfrm>
          <a:prstGeom prst="rect">
            <a:avLst/>
          </a:prstGeom>
          <a:noFill/>
        </p:spPr>
      </p:pic>
    </p:spTree>
    <p:extLst>
      <p:ext uri="{BB962C8B-B14F-4D97-AF65-F5344CB8AC3E}">
        <p14:creationId xmlns:p14="http://schemas.microsoft.com/office/powerpoint/2010/main" val="2342517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amily\Downloads\MC90003018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511" y="2514600"/>
            <a:ext cx="3745173" cy="379257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 </a:t>
            </a:r>
          </a:p>
        </p:txBody>
      </p:sp>
      <p:sp>
        <p:nvSpPr>
          <p:cNvPr id="6" name="Title 5"/>
          <p:cNvSpPr>
            <a:spLocks noGrp="1"/>
          </p:cNvSpPr>
          <p:nvPr>
            <p:ph type="title"/>
          </p:nvPr>
        </p:nvSpPr>
        <p:spPr/>
        <p:txBody>
          <a:bodyPr/>
          <a:lstStyle/>
          <a:p>
            <a:r>
              <a:rPr lang="en-US" dirty="0" smtClean="0"/>
              <a:t>THREATENING YOURSELF</a:t>
            </a:r>
            <a:endParaRPr lang="en-US" dirty="0"/>
          </a:p>
        </p:txBody>
      </p:sp>
      <p:sp>
        <p:nvSpPr>
          <p:cNvPr id="7" name="Rectangle 6"/>
          <p:cNvSpPr/>
          <p:nvPr/>
        </p:nvSpPr>
        <p:spPr>
          <a:xfrm>
            <a:off x="2641381" y="3210560"/>
            <a:ext cx="3879432" cy="240065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5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TMI</a:t>
            </a:r>
            <a:endParaRPr lang="en-US" sz="1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9084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Blip>
                <a:blip r:embed="rId3"/>
              </a:buBlip>
            </a:pPr>
            <a:r>
              <a:rPr lang="en-US" sz="4400" dirty="0" smtClean="0"/>
              <a:t>  Digital world devices</a:t>
            </a:r>
          </a:p>
          <a:p>
            <a:pPr>
              <a:buBlip>
                <a:blip r:embed="rId3"/>
              </a:buBlip>
            </a:pPr>
            <a:r>
              <a:rPr lang="en-US" sz="4400" dirty="0" smtClean="0"/>
              <a:t>  Internet &amp; computer safety</a:t>
            </a:r>
          </a:p>
          <a:p>
            <a:pPr>
              <a:buBlip>
                <a:blip r:embed="rId3"/>
              </a:buBlip>
            </a:pPr>
            <a:r>
              <a:rPr lang="en-US" sz="4400" dirty="0"/>
              <a:t> </a:t>
            </a:r>
            <a:r>
              <a:rPr lang="en-US" sz="4400" dirty="0" smtClean="0"/>
              <a:t> Strangers, friends &amp; you</a:t>
            </a:r>
          </a:p>
          <a:p>
            <a:pPr>
              <a:buBlip>
                <a:blip r:embed="rId3"/>
              </a:buBlip>
            </a:pPr>
            <a:r>
              <a:rPr lang="en-US" sz="4400" dirty="0"/>
              <a:t> </a:t>
            </a:r>
            <a:r>
              <a:rPr lang="en-US" sz="4400" dirty="0" smtClean="0"/>
              <a:t> Helpful safety resources</a:t>
            </a:r>
          </a:p>
          <a:p>
            <a:endParaRPr lang="en-US" sz="3200" dirty="0"/>
          </a:p>
        </p:txBody>
      </p:sp>
      <p:sp>
        <p:nvSpPr>
          <p:cNvPr id="3" name="Title 2"/>
          <p:cNvSpPr>
            <a:spLocks noGrp="1"/>
          </p:cNvSpPr>
          <p:nvPr>
            <p:ph type="title"/>
          </p:nvPr>
        </p:nvSpPr>
        <p:spPr/>
        <p:txBody>
          <a:bodyPr>
            <a:normAutofit/>
          </a:bodyPr>
          <a:lstStyle/>
          <a:p>
            <a:r>
              <a:rPr lang="en-US" sz="4500" dirty="0" smtClean="0"/>
              <a:t>SAFETY GUIDE</a:t>
            </a:r>
            <a:endParaRPr lang="en-US" sz="4500" dirty="0"/>
          </a:p>
        </p:txBody>
      </p:sp>
    </p:spTree>
    <p:extLst>
      <p:ext uri="{BB962C8B-B14F-4D97-AF65-F5344CB8AC3E}">
        <p14:creationId xmlns:p14="http://schemas.microsoft.com/office/powerpoint/2010/main" val="1117511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 </a:t>
            </a:r>
          </a:p>
        </p:txBody>
      </p:sp>
      <p:sp>
        <p:nvSpPr>
          <p:cNvPr id="6" name="Title 5"/>
          <p:cNvSpPr>
            <a:spLocks noGrp="1"/>
          </p:cNvSpPr>
          <p:nvPr>
            <p:ph type="title"/>
          </p:nvPr>
        </p:nvSpPr>
        <p:spPr/>
        <p:txBody>
          <a:bodyPr/>
          <a:lstStyle/>
          <a:p>
            <a:r>
              <a:rPr lang="en-US" dirty="0" smtClean="0"/>
              <a:t>THREATENING YOURSELF</a:t>
            </a:r>
            <a:endParaRPr lang="en-US" dirty="0"/>
          </a:p>
        </p:txBody>
      </p:sp>
      <p:pic>
        <p:nvPicPr>
          <p:cNvPr id="4100" name="Picture 4" descr="C:\Users\Family\Downloads\MP900438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482346"/>
            <a:ext cx="4049156" cy="4369967"/>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Family\Downloads\MC90044045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3378" y="1981200"/>
            <a:ext cx="1828800" cy="1381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3824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438400"/>
            <a:ext cx="2937933" cy="4038600"/>
          </a:xfrm>
        </p:spPr>
        <p:txBody>
          <a:bodyPr>
            <a:normAutofit/>
          </a:bodyPr>
          <a:lstStyle/>
          <a:p>
            <a:pPr marL="0" indent="0" algn="ctr">
              <a:buNone/>
            </a:pPr>
            <a:r>
              <a:rPr lang="en-US" sz="4400" dirty="0" smtClean="0"/>
              <a:t> </a:t>
            </a:r>
          </a:p>
        </p:txBody>
      </p:sp>
      <p:sp>
        <p:nvSpPr>
          <p:cNvPr id="6" name="Title 5"/>
          <p:cNvSpPr>
            <a:spLocks noGrp="1"/>
          </p:cNvSpPr>
          <p:nvPr>
            <p:ph type="title"/>
          </p:nvPr>
        </p:nvSpPr>
        <p:spPr/>
        <p:txBody>
          <a:bodyPr/>
          <a:lstStyle/>
          <a:p>
            <a:r>
              <a:rPr lang="en-US" dirty="0" smtClean="0"/>
              <a:t>THREATENING YOURSELF</a:t>
            </a:r>
            <a:endParaRPr lang="en-US" dirty="0"/>
          </a:p>
        </p:txBody>
      </p:sp>
      <p:graphicFrame>
        <p:nvGraphicFramePr>
          <p:cNvPr id="2" name="Diagram 1"/>
          <p:cNvGraphicFramePr/>
          <p:nvPr>
            <p:extLst>
              <p:ext uri="{D42A27DB-BD31-4B8C-83A1-F6EECF244321}">
                <p14:modId xmlns:p14="http://schemas.microsoft.com/office/powerpoint/2010/main" val="2989195748"/>
              </p:ext>
            </p:extLst>
          </p:nvPr>
        </p:nvGraphicFramePr>
        <p:xfrm>
          <a:off x="990600" y="2133600"/>
          <a:ext cx="7010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8" name="Picture 6" descr="C:\Users\Family\Downloads\MC90010517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3729924"/>
            <a:ext cx="1290638" cy="11262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71852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INTERNET SAFETY PLEDGE</a:t>
            </a:r>
            <a:endParaRPr lang="en-US" dirty="0"/>
          </a:p>
        </p:txBody>
      </p:sp>
      <p:sp>
        <p:nvSpPr>
          <p:cNvPr id="7" name="Rectangle 6"/>
          <p:cNvSpPr/>
          <p:nvPr/>
        </p:nvSpPr>
        <p:spPr>
          <a:xfrm>
            <a:off x="152400" y="2149019"/>
            <a:ext cx="8991600" cy="4247317"/>
          </a:xfrm>
          <a:prstGeom prst="rect">
            <a:avLst/>
          </a:prstGeom>
        </p:spPr>
        <p:txBody>
          <a:bodyPr wrap="square">
            <a:spAutoFit/>
          </a:bodyPr>
          <a:lstStyle/>
          <a:p>
            <a:endParaRPr lang="en-US" sz="3000" b="1" dirty="0" smtClean="0"/>
          </a:p>
          <a:p>
            <a:endParaRPr lang="en-US" sz="3000" b="1" dirty="0" smtClean="0"/>
          </a:p>
          <a:p>
            <a:endParaRPr lang="en-US" sz="3000" b="1" dirty="0" smtClean="0"/>
          </a:p>
          <a:p>
            <a:endParaRPr lang="en-US" sz="3000" b="1" dirty="0" smtClean="0"/>
          </a:p>
          <a:p>
            <a:r>
              <a:rPr lang="en-US" sz="3000" b="1" dirty="0" smtClean="0"/>
              <a:t>I promise to never give out my personal information over the Internet unless my parents say I can.  </a:t>
            </a:r>
            <a:endParaRPr lang="en-US" sz="3000" dirty="0" smtClean="0"/>
          </a:p>
          <a:p>
            <a:endParaRPr lang="en-US" sz="3000" dirty="0" smtClean="0"/>
          </a:p>
          <a:p>
            <a:endParaRPr lang="en-US" sz="3000" dirty="0" smtClean="0"/>
          </a:p>
          <a:p>
            <a:endParaRPr lang="en-US" sz="3000" dirty="0"/>
          </a:p>
        </p:txBody>
      </p:sp>
      <p:pic>
        <p:nvPicPr>
          <p:cNvPr id="8" name="Picture 3" descr="C:\Documents and Settings\saurbaugh_m\Desktop\MC900060005.WMF"/>
          <p:cNvPicPr>
            <a:picLocks noChangeAspect="1" noChangeArrowheads="1"/>
          </p:cNvPicPr>
          <p:nvPr/>
        </p:nvPicPr>
        <p:blipFill>
          <a:blip r:embed="rId3" cstate="print"/>
          <a:srcRect/>
          <a:stretch>
            <a:fillRect/>
          </a:stretch>
        </p:blipFill>
        <p:spPr bwMode="auto">
          <a:xfrm>
            <a:off x="914400" y="1905000"/>
            <a:ext cx="1668463" cy="1800225"/>
          </a:xfrm>
          <a:prstGeom prst="rect">
            <a:avLst/>
          </a:prstGeom>
          <a:noFill/>
        </p:spPr>
      </p:pic>
      <p:sp>
        <p:nvSpPr>
          <p:cNvPr id="10" name="Slide Number Placeholder 9"/>
          <p:cNvSpPr>
            <a:spLocks noGrp="1"/>
          </p:cNvSpPr>
          <p:nvPr>
            <p:ph type="sldNum" sz="quarter" idx="12"/>
          </p:nvPr>
        </p:nvSpPr>
        <p:spPr/>
        <p:txBody>
          <a:bodyPr/>
          <a:lstStyle/>
          <a:p>
            <a:endParaRPr lang="en-US" dirty="0"/>
          </a:p>
        </p:txBody>
      </p:sp>
      <p:sp>
        <p:nvSpPr>
          <p:cNvPr id="2" name="Rectangle 1"/>
          <p:cNvSpPr/>
          <p:nvPr/>
        </p:nvSpPr>
        <p:spPr>
          <a:xfrm>
            <a:off x="0" y="6611779"/>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1427219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INTERNET SAFETY PLEDGE</a:t>
            </a:r>
            <a:endParaRPr lang="en-US" dirty="0"/>
          </a:p>
        </p:txBody>
      </p:sp>
      <p:sp>
        <p:nvSpPr>
          <p:cNvPr id="7" name="Rectangle 6"/>
          <p:cNvSpPr/>
          <p:nvPr/>
        </p:nvSpPr>
        <p:spPr>
          <a:xfrm>
            <a:off x="198120" y="2194739"/>
            <a:ext cx="8686800" cy="4708981"/>
          </a:xfrm>
          <a:prstGeom prst="rect">
            <a:avLst/>
          </a:prstGeom>
        </p:spPr>
        <p:txBody>
          <a:bodyPr wrap="square">
            <a:spAutoFit/>
          </a:bodyPr>
          <a:lstStyle/>
          <a:p>
            <a:endParaRPr lang="en-US" sz="2800" b="1" dirty="0" smtClean="0"/>
          </a:p>
          <a:p>
            <a:endParaRPr lang="en-US" sz="2800" b="1" dirty="0" smtClean="0"/>
          </a:p>
          <a:p>
            <a:endParaRPr lang="en-US" sz="2800" b="1" dirty="0" smtClean="0"/>
          </a:p>
          <a:p>
            <a:endParaRPr lang="en-US" sz="2800" b="1" dirty="0" smtClean="0"/>
          </a:p>
          <a:p>
            <a:r>
              <a:rPr lang="en-US" sz="3000" b="1" dirty="0" smtClean="0"/>
              <a:t>I promise to remember that people can pretend to be someone they are not on the Internet.</a:t>
            </a:r>
            <a:endParaRPr lang="en-US" sz="3000" dirty="0" smtClean="0"/>
          </a:p>
          <a:p>
            <a:r>
              <a:rPr lang="en-US" sz="2800" b="1" dirty="0" smtClean="0"/>
              <a:t> </a:t>
            </a:r>
          </a:p>
          <a:p>
            <a:endParaRPr lang="en-US" dirty="0" smtClean="0"/>
          </a:p>
          <a:p>
            <a:r>
              <a:rPr lang="en-US" sz="2800" b="1" dirty="0" smtClean="0"/>
              <a:t> </a:t>
            </a:r>
          </a:p>
          <a:p>
            <a:endParaRPr lang="en-US" dirty="0" smtClean="0"/>
          </a:p>
          <a:p>
            <a:endParaRPr lang="en-US" dirty="0" smtClean="0"/>
          </a:p>
          <a:p>
            <a:endParaRPr lang="en-US" dirty="0"/>
          </a:p>
        </p:txBody>
      </p:sp>
      <p:pic>
        <p:nvPicPr>
          <p:cNvPr id="2051" name="Picture 3" descr="C:\Documents and Settings\saurbaugh_m\Desktop\MC900060005.WMF"/>
          <p:cNvPicPr>
            <a:picLocks noChangeAspect="1" noChangeArrowheads="1"/>
          </p:cNvPicPr>
          <p:nvPr/>
        </p:nvPicPr>
        <p:blipFill>
          <a:blip r:embed="rId3" cstate="print"/>
          <a:srcRect/>
          <a:stretch>
            <a:fillRect/>
          </a:stretch>
        </p:blipFill>
        <p:spPr bwMode="auto">
          <a:xfrm>
            <a:off x="914400" y="1905000"/>
            <a:ext cx="1668463" cy="1800225"/>
          </a:xfrm>
          <a:prstGeom prst="rect">
            <a:avLst/>
          </a:prstGeom>
          <a:noFill/>
        </p:spPr>
      </p:pic>
      <p:sp>
        <p:nvSpPr>
          <p:cNvPr id="9" name="Slide Number Placeholder 8"/>
          <p:cNvSpPr>
            <a:spLocks noGrp="1"/>
          </p:cNvSpPr>
          <p:nvPr>
            <p:ph type="sldNum" sz="quarter" idx="12"/>
          </p:nvPr>
        </p:nvSpPr>
        <p:spPr/>
        <p:txBody>
          <a:bodyPr/>
          <a:lstStyle/>
          <a:p>
            <a:endParaRPr lang="en-US" dirty="0"/>
          </a:p>
        </p:txBody>
      </p:sp>
      <p:sp>
        <p:nvSpPr>
          <p:cNvPr id="2" name="Rectangle 1"/>
          <p:cNvSpPr/>
          <p:nvPr/>
        </p:nvSpPr>
        <p:spPr>
          <a:xfrm>
            <a:off x="4549" y="6595857"/>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847795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lstStyle/>
          <a:p>
            <a:r>
              <a:rPr lang="en-US" dirty="0" smtClean="0"/>
              <a:t>INTERNET SAFETY PLEDGE</a:t>
            </a:r>
            <a:endParaRPr lang="en-US" dirty="0"/>
          </a:p>
        </p:txBody>
      </p:sp>
      <p:sp>
        <p:nvSpPr>
          <p:cNvPr id="7" name="Rectangle 6"/>
          <p:cNvSpPr/>
          <p:nvPr/>
        </p:nvSpPr>
        <p:spPr>
          <a:xfrm>
            <a:off x="152400" y="2179499"/>
            <a:ext cx="8763000" cy="4708981"/>
          </a:xfrm>
          <a:prstGeom prst="rect">
            <a:avLst/>
          </a:prstGeom>
        </p:spPr>
        <p:txBody>
          <a:bodyPr wrap="square">
            <a:spAutoFit/>
          </a:bodyPr>
          <a:lstStyle/>
          <a:p>
            <a:endParaRPr lang="en-US" sz="3000" dirty="0" smtClean="0"/>
          </a:p>
          <a:p>
            <a:endParaRPr lang="en-US" sz="3000" b="1" dirty="0" smtClean="0"/>
          </a:p>
          <a:p>
            <a:endParaRPr lang="en-US" sz="3000" b="1" dirty="0" smtClean="0"/>
          </a:p>
          <a:p>
            <a:endParaRPr lang="en-US" sz="3000" b="1" dirty="0" smtClean="0"/>
          </a:p>
          <a:p>
            <a:r>
              <a:rPr lang="en-US" sz="3000" b="1" dirty="0" smtClean="0"/>
              <a:t>I promise to tell my parents if a stranger is bothering me, if my friends are hurting me or if there is something scary I do not understand.</a:t>
            </a:r>
          </a:p>
          <a:p>
            <a:endParaRPr lang="en-US" sz="3000" dirty="0" smtClean="0"/>
          </a:p>
          <a:p>
            <a:endParaRPr lang="en-US" sz="3000" dirty="0" smtClean="0"/>
          </a:p>
          <a:p>
            <a:endParaRPr lang="en-US" sz="3000" dirty="0"/>
          </a:p>
        </p:txBody>
      </p:sp>
      <p:pic>
        <p:nvPicPr>
          <p:cNvPr id="8" name="Picture 3" descr="C:\Documents and Settings\saurbaugh_m\Desktop\MC900060005.WMF"/>
          <p:cNvPicPr>
            <a:picLocks noChangeAspect="1" noChangeArrowheads="1"/>
          </p:cNvPicPr>
          <p:nvPr/>
        </p:nvPicPr>
        <p:blipFill>
          <a:blip r:embed="rId3" cstate="print"/>
          <a:srcRect/>
          <a:stretch>
            <a:fillRect/>
          </a:stretch>
        </p:blipFill>
        <p:spPr bwMode="auto">
          <a:xfrm>
            <a:off x="914400" y="1905000"/>
            <a:ext cx="1668463" cy="1800225"/>
          </a:xfrm>
          <a:prstGeom prst="rect">
            <a:avLst/>
          </a:prstGeom>
          <a:noFill/>
        </p:spPr>
      </p:pic>
      <p:sp>
        <p:nvSpPr>
          <p:cNvPr id="10" name="Slide Number Placeholder 9"/>
          <p:cNvSpPr>
            <a:spLocks noGrp="1"/>
          </p:cNvSpPr>
          <p:nvPr>
            <p:ph type="sldNum" sz="quarter" idx="12"/>
          </p:nvPr>
        </p:nvSpPr>
        <p:spPr/>
        <p:txBody>
          <a:bodyPr/>
          <a:lstStyle/>
          <a:p>
            <a:endParaRPr lang="en-US" dirty="0"/>
          </a:p>
        </p:txBody>
      </p:sp>
      <p:sp>
        <p:nvSpPr>
          <p:cNvPr id="2" name="Rectangle 1"/>
          <p:cNvSpPr/>
          <p:nvPr/>
        </p:nvSpPr>
        <p:spPr>
          <a:xfrm>
            <a:off x="0" y="6611779"/>
            <a:ext cx="2334293" cy="246221"/>
          </a:xfrm>
          <a:prstGeom prst="rect">
            <a:avLst/>
          </a:prstGeom>
        </p:spPr>
        <p:txBody>
          <a:bodyPr wrap="none">
            <a:spAutoFit/>
          </a:bodyPr>
          <a:lstStyle/>
          <a:p>
            <a:pPr marL="171450" indent="-171450">
              <a:buFont typeface="Arial" pitchFamily="34" charset="0"/>
              <a:buChar char="•"/>
            </a:pPr>
            <a:r>
              <a:rPr lang="en-US" sz="1000" dirty="0"/>
              <a:t>Courtesy of www.staysafeonline.org</a:t>
            </a:r>
          </a:p>
        </p:txBody>
      </p:sp>
    </p:spTree>
    <p:extLst>
      <p:ext uri="{BB962C8B-B14F-4D97-AF65-F5344CB8AC3E}">
        <p14:creationId xmlns:p14="http://schemas.microsoft.com/office/powerpoint/2010/main" val="4251749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LEARN MORE – FOR PARENTS</a:t>
            </a:r>
            <a:endParaRPr lang="en-US" dirty="0"/>
          </a:p>
        </p:txBody>
      </p:sp>
      <p:sp>
        <p:nvSpPr>
          <p:cNvPr id="2" name="Rectangle 1"/>
          <p:cNvSpPr/>
          <p:nvPr/>
        </p:nvSpPr>
        <p:spPr>
          <a:xfrm>
            <a:off x="381000" y="2743200"/>
            <a:ext cx="8627660" cy="5078313"/>
          </a:xfrm>
          <a:prstGeom prst="rect">
            <a:avLst/>
          </a:prstGeom>
        </p:spPr>
        <p:txBody>
          <a:bodyPr wrap="square">
            <a:spAutoFit/>
          </a:bodyPr>
          <a:lstStyle/>
          <a:p>
            <a:endParaRPr lang="en-US" dirty="0"/>
          </a:p>
          <a:p>
            <a:r>
              <a:rPr lang="en-US" sz="3600" u="sng" dirty="0" smtClean="0">
                <a:hlinkClick r:id="rId3"/>
              </a:rPr>
              <a:t>www.staysafeonline.org</a:t>
            </a:r>
            <a:endParaRPr lang="en-US" sz="3600" u="sng" dirty="0" smtClean="0"/>
          </a:p>
          <a:p>
            <a:r>
              <a:rPr lang="en-US" sz="3600" dirty="0" smtClean="0">
                <a:hlinkClick r:id="rId4"/>
              </a:rPr>
              <a:t>www.stopbullying.gov</a:t>
            </a:r>
            <a:endParaRPr lang="en-US" sz="3600" dirty="0" smtClean="0"/>
          </a:p>
          <a:p>
            <a:r>
              <a:rPr lang="en-US" sz="3600" dirty="0" smtClean="0">
                <a:hlinkClick r:id="rId5"/>
              </a:rPr>
              <a:t>www.onguardonline.gov</a:t>
            </a:r>
            <a:endParaRPr lang="en-US" sz="3600" dirty="0" smtClean="0"/>
          </a:p>
          <a:p>
            <a:r>
              <a:rPr lang="en-US" sz="3600" dirty="0" smtClean="0">
                <a:hlinkClick r:id="rId6"/>
              </a:rPr>
              <a:t>www.rsaconference.com/safe</a:t>
            </a:r>
            <a:endParaRPr lang="en-US" sz="3600" dirty="0" smtClean="0"/>
          </a:p>
          <a:p>
            <a:r>
              <a:rPr lang="en-US" sz="3600" dirty="0" smtClean="0">
                <a:hlinkClick r:id="rId7"/>
              </a:rPr>
              <a:t>cyberaware.securingthehuman.org</a:t>
            </a:r>
            <a:endParaRPr lang="en-US" sz="3600" dirty="0" smtClean="0"/>
          </a:p>
          <a:p>
            <a:endParaRPr lang="en-US" sz="3600" dirty="0" smtClean="0"/>
          </a:p>
          <a:p>
            <a:endParaRPr lang="en-US" sz="3600" dirty="0"/>
          </a:p>
          <a:p>
            <a:endParaRPr lang="en-US" dirty="0" smtClean="0"/>
          </a:p>
          <a:p>
            <a:endParaRPr lang="en-US" dirty="0"/>
          </a:p>
          <a:p>
            <a:endParaRPr lang="en-US" dirty="0"/>
          </a:p>
        </p:txBody>
      </p:sp>
    </p:spTree>
    <p:extLst>
      <p:ext uri="{BB962C8B-B14F-4D97-AF65-F5344CB8AC3E}">
        <p14:creationId xmlns:p14="http://schemas.microsoft.com/office/powerpoint/2010/main" val="3825429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2675467"/>
            <a:ext cx="6900333" cy="829733"/>
          </a:xfrm>
        </p:spPr>
        <p:txBody>
          <a:bodyPr/>
          <a:lstStyle/>
          <a:p>
            <a:pPr algn="ctr">
              <a:buNone/>
            </a:pPr>
            <a:r>
              <a:rPr lang="en-US" sz="3600" b="1" i="1" dirty="0" smtClean="0"/>
              <a:t> </a:t>
            </a:r>
          </a:p>
          <a:p>
            <a:endParaRPr lang="en-US" dirty="0" smtClean="0"/>
          </a:p>
          <a:p>
            <a:endParaRPr lang="en-US" dirty="0" smtClean="0"/>
          </a:p>
        </p:txBody>
      </p:sp>
      <p:sp>
        <p:nvSpPr>
          <p:cNvPr id="6" name="Title 5"/>
          <p:cNvSpPr>
            <a:spLocks noGrp="1"/>
          </p:cNvSpPr>
          <p:nvPr>
            <p:ph type="title"/>
          </p:nvPr>
        </p:nvSpPr>
        <p:spPr/>
        <p:txBody>
          <a:bodyPr>
            <a:normAutofit/>
          </a:bodyPr>
          <a:lstStyle/>
          <a:p>
            <a:r>
              <a:rPr lang="en-US" cap="all" dirty="0" smtClean="0"/>
              <a:t>Computer &amp; Internet Safety</a:t>
            </a:r>
            <a:endParaRPr lang="en-US" dirty="0"/>
          </a:p>
        </p:txBody>
      </p:sp>
      <p:sp>
        <p:nvSpPr>
          <p:cNvPr id="7" name="Rectangle 6"/>
          <p:cNvSpPr/>
          <p:nvPr/>
        </p:nvSpPr>
        <p:spPr>
          <a:xfrm>
            <a:off x="457200" y="2590800"/>
            <a:ext cx="8458200" cy="2492990"/>
          </a:xfrm>
          <a:prstGeom prst="rect">
            <a:avLst/>
          </a:prstGeom>
        </p:spPr>
        <p:txBody>
          <a:bodyPr wrap="square">
            <a:spAutoFit/>
          </a:bodyPr>
          <a:lstStyle/>
          <a:p>
            <a:endParaRPr lang="en-US" dirty="0" smtClean="0"/>
          </a:p>
          <a:p>
            <a:endParaRPr lang="en-US" sz="2800" b="1" dirty="0" smtClean="0"/>
          </a:p>
          <a:p>
            <a:endParaRPr lang="en-US" sz="2800" b="1" dirty="0" smtClean="0"/>
          </a:p>
          <a:p>
            <a:endParaRPr lang="en-US" sz="2800" b="1" dirty="0" smtClean="0"/>
          </a:p>
          <a:p>
            <a:endParaRPr lang="en-US" dirty="0" smtClean="0"/>
          </a:p>
          <a:p>
            <a:endParaRPr lang="en-US" dirty="0" smtClean="0"/>
          </a:p>
          <a:p>
            <a:endParaRPr lang="en-US" dirty="0"/>
          </a:p>
        </p:txBody>
      </p:sp>
      <p:sp>
        <p:nvSpPr>
          <p:cNvPr id="9" name="TextBox 8"/>
          <p:cNvSpPr txBox="1"/>
          <p:nvPr/>
        </p:nvSpPr>
        <p:spPr>
          <a:xfrm>
            <a:off x="678306" y="3276600"/>
            <a:ext cx="7888699" cy="1015663"/>
          </a:xfrm>
          <a:prstGeom prst="rect">
            <a:avLst/>
          </a:prstGeom>
          <a:noFill/>
        </p:spPr>
        <p:txBody>
          <a:bodyPr wrap="none" rtlCol="0">
            <a:spAutoFit/>
          </a:bodyPr>
          <a:lstStyle/>
          <a:p>
            <a:pPr algn="ctr"/>
            <a:r>
              <a:rPr lang="en-US" sz="6000" dirty="0" smtClean="0"/>
              <a:t>THANK YOU &amp; BE SAFE!</a:t>
            </a:r>
            <a:endParaRPr lang="en-US" sz="6000" dirty="0"/>
          </a:p>
        </p:txBody>
      </p:sp>
      <p:sp>
        <p:nvSpPr>
          <p:cNvPr id="11" name="Slide Number Placeholder 10"/>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40587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Family\Downloads\MC9004338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460543"/>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normAutofit/>
          </a:bodyPr>
          <a:lstStyle/>
          <a:p>
            <a:r>
              <a:rPr lang="en-US" sz="4500" dirty="0" smtClean="0"/>
              <a:t>COMPUTING DEVICES</a:t>
            </a:r>
            <a:endParaRPr lang="en-US" sz="4500" dirty="0"/>
          </a:p>
        </p:txBody>
      </p:sp>
      <p:pic>
        <p:nvPicPr>
          <p:cNvPr id="1027" name="Picture 3" descr="C:\Users\Family\Downloads\MC90044132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295289"/>
            <a:ext cx="2743200"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Family\Downloads\MC9004338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376" y="2057400"/>
            <a:ext cx="18288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Family\Downloads\MC900432646.PNG"/>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078217"/>
            <a:ext cx="2285714" cy="2285714"/>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Family\Downloads\MC90043979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1828800"/>
            <a:ext cx="171450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Family\Downloads\MC900358849.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3013868"/>
            <a:ext cx="1809750" cy="1058863"/>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C:\Users\Family\Downloads\MC90043263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0950" y="2057400"/>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5858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500" dirty="0" smtClean="0"/>
              <a:t>WHO LIKES TO USE COMPUTERS?</a:t>
            </a:r>
            <a:endParaRPr lang="en-US" sz="4500" dirty="0"/>
          </a:p>
        </p:txBody>
      </p:sp>
      <p:pic>
        <p:nvPicPr>
          <p:cNvPr id="1027" name="Picture 3" descr="C:\Users\Family\Downloads\MC9004413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828800"/>
            <a:ext cx="4572000"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Family\Downloads\MC9004413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6851" y="2732965"/>
            <a:ext cx="2286000"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9171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WHERE ARE COMPUTERS?</a:t>
            </a:r>
            <a:endParaRPr lang="en-US" sz="4500" dirty="0"/>
          </a:p>
        </p:txBody>
      </p:sp>
      <p:pic>
        <p:nvPicPr>
          <p:cNvPr id="2" name="Picture 2" descr="C:\Users\Family\Downloads\MC900094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382" y="1752600"/>
            <a:ext cx="1828800" cy="183252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C:\Users\Family\Downloads\MC90012854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1018" y="2590835"/>
            <a:ext cx="2336007" cy="14089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Family\Downloads\MC90005679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855310"/>
            <a:ext cx="2369153" cy="162169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Family\Downloads\MC9004387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343400"/>
            <a:ext cx="1746250" cy="22281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872067" y="2675467"/>
            <a:ext cx="7408333" cy="1058333"/>
          </a:xfrm>
        </p:spPr>
        <p:txBody>
          <a:bodyPr/>
          <a:lstStyle/>
          <a:p>
            <a:endParaRPr lang="en-US" dirty="0"/>
          </a:p>
        </p:txBody>
      </p:sp>
      <p:pic>
        <p:nvPicPr>
          <p:cNvPr id="2052" name="Picture 4" descr="C:\Users\Family\Downloads\MC900070818.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3275806"/>
            <a:ext cx="3135362" cy="2135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10707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500" dirty="0" smtClean="0"/>
              <a:t>WHAT IS THE INTERNET?</a:t>
            </a:r>
            <a:endParaRPr lang="en-US" sz="4500" dirty="0"/>
          </a:p>
        </p:txBody>
      </p:sp>
      <p:pic>
        <p:nvPicPr>
          <p:cNvPr id="5122" name="Picture 2" descr="C:\Users\Family\Downloads\MP9003872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200400"/>
            <a:ext cx="3657600" cy="26098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Family\Downloads\MC900368356.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19842316">
            <a:off x="1108388" y="2018261"/>
            <a:ext cx="1809598" cy="157734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Family\Downloads\MM900254444.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64068">
            <a:off x="6674709" y="5015015"/>
            <a:ext cx="1766602" cy="1306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8947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10600" cy="1252728"/>
          </a:xfrm>
        </p:spPr>
        <p:txBody>
          <a:bodyPr>
            <a:noAutofit/>
          </a:bodyPr>
          <a:lstStyle/>
          <a:p>
            <a:r>
              <a:rPr lang="en-US" sz="3600" dirty="0" smtClean="0"/>
              <a:t>WHAT CAN YOU DO ON THE INTERNET?</a:t>
            </a:r>
            <a:endParaRPr lang="en-US" sz="3600" dirty="0"/>
          </a:p>
        </p:txBody>
      </p:sp>
      <p:pic>
        <p:nvPicPr>
          <p:cNvPr id="1026" name="Picture 2" descr="C:\Users\Family\Downloads\MC900189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819400"/>
            <a:ext cx="2199062" cy="17250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Family\Downloads\MC90033631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1" y="5017424"/>
            <a:ext cx="2113562" cy="160278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Family\Downloads\MC900287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0317" y="4343401"/>
            <a:ext cx="1971467" cy="2028182"/>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C:\Users\Family\Downloads\MC90004827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99953"/>
            <a:ext cx="1763713"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Family\Downloads\MC900432548.PN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819400"/>
            <a:ext cx="1280163" cy="115214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Family\Downloads\MC90037106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5215" y="4701533"/>
            <a:ext cx="1898650" cy="16700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Users\Family\Downloads\MC90043253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1785" y="2538484"/>
            <a:ext cx="1371600"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4043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62200"/>
            <a:ext cx="8763000" cy="3763963"/>
          </a:xfrm>
        </p:spPr>
        <p:txBody>
          <a:bodyPr/>
          <a:lstStyle/>
          <a:p>
            <a:pPr marL="0" indent="0">
              <a:buNone/>
            </a:pPr>
            <a:r>
              <a:rPr lang="en-US" sz="3300" dirty="0" smtClean="0"/>
              <a:t> Do any of you have special Internet safety rules?</a:t>
            </a:r>
          </a:p>
          <a:p>
            <a:pPr marL="0" indent="0">
              <a:buNone/>
            </a:pPr>
            <a:endParaRPr lang="en-US" dirty="0" smtClean="0"/>
          </a:p>
        </p:txBody>
      </p:sp>
      <p:sp>
        <p:nvSpPr>
          <p:cNvPr id="3" name="Title 2"/>
          <p:cNvSpPr>
            <a:spLocks noGrp="1"/>
          </p:cNvSpPr>
          <p:nvPr>
            <p:ph type="title"/>
          </p:nvPr>
        </p:nvSpPr>
        <p:spPr/>
        <p:txBody>
          <a:bodyPr>
            <a:normAutofit/>
          </a:bodyPr>
          <a:lstStyle/>
          <a:p>
            <a:r>
              <a:rPr lang="en-US" sz="4500" dirty="0" smtClean="0"/>
              <a:t>INTERNET SAFETY</a:t>
            </a:r>
            <a:endParaRPr lang="en-US" sz="4500" dirty="0"/>
          </a:p>
        </p:txBody>
      </p:sp>
      <p:pic>
        <p:nvPicPr>
          <p:cNvPr id="2051" name="Picture 3" descr="C:\Users\Family\Downloads\MC90029780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858070"/>
            <a:ext cx="3591997" cy="3847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4937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8000" dirty="0" smtClean="0"/>
              <a:t>3</a:t>
            </a:r>
            <a:r>
              <a:rPr lang="en-US" sz="4500" dirty="0" smtClean="0"/>
              <a:t> </a:t>
            </a:r>
            <a:r>
              <a:rPr lang="en-US" sz="5000" dirty="0" smtClean="0"/>
              <a:t>BASIC THREATS</a:t>
            </a:r>
            <a:endParaRPr lang="en-US" sz="5000" dirty="0"/>
          </a:p>
        </p:txBody>
      </p:sp>
      <p:pic>
        <p:nvPicPr>
          <p:cNvPr id="9" name="Picture 3" descr="C:\Users\Family\Downloads\MC90043243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757" y="2046490"/>
            <a:ext cx="1266948" cy="151581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695076" y="2433852"/>
            <a:ext cx="6248400" cy="3647152"/>
          </a:xfrm>
          <a:prstGeom prst="rect">
            <a:avLst/>
          </a:prstGeom>
          <a:noFill/>
        </p:spPr>
        <p:txBody>
          <a:bodyPr wrap="square" rtlCol="0">
            <a:spAutoFit/>
          </a:bodyPr>
          <a:lstStyle/>
          <a:p>
            <a:pPr algn="ctr"/>
            <a:r>
              <a:rPr lang="en-US" sz="3300" dirty="0" smtClean="0"/>
              <a:t>STRANGERS</a:t>
            </a:r>
          </a:p>
          <a:p>
            <a:pPr algn="ctr"/>
            <a:endParaRPr lang="en-US" sz="3300" dirty="0"/>
          </a:p>
          <a:p>
            <a:pPr algn="ctr"/>
            <a:endParaRPr lang="en-US" sz="3300" dirty="0" smtClean="0"/>
          </a:p>
          <a:p>
            <a:pPr algn="ctr"/>
            <a:r>
              <a:rPr lang="en-US" sz="3300" dirty="0" smtClean="0"/>
              <a:t>FRIENDS</a:t>
            </a:r>
          </a:p>
          <a:p>
            <a:pPr algn="ctr"/>
            <a:endParaRPr lang="en-US" sz="3300" dirty="0"/>
          </a:p>
          <a:p>
            <a:pPr algn="ctr"/>
            <a:endParaRPr lang="en-US" sz="3300" dirty="0" smtClean="0"/>
          </a:p>
          <a:p>
            <a:pPr algn="ctr"/>
            <a:r>
              <a:rPr lang="en-US" sz="3300" dirty="0" smtClean="0"/>
              <a:t>YOURSELF</a:t>
            </a:r>
            <a:endParaRPr lang="en-US" sz="3300" dirty="0"/>
          </a:p>
        </p:txBody>
      </p:sp>
      <p:pic>
        <p:nvPicPr>
          <p:cNvPr id="1026" name="Picture 2" descr="C:\Users\Family\Downloads\MC90044570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7839" y="3562300"/>
            <a:ext cx="1514475" cy="13902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Family\Downloads\MC90004852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3757" y="5098328"/>
            <a:ext cx="1403344" cy="1673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961693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2817</Words>
  <Application>Microsoft Macintosh PowerPoint</Application>
  <PresentationFormat>On-screen Show (4:3)</PresentationFormat>
  <Paragraphs>152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Candara</vt:lpstr>
      <vt:lpstr>Symbol</vt:lpstr>
      <vt:lpstr>Wingdings</vt:lpstr>
      <vt:lpstr>Waveform</vt:lpstr>
      <vt:lpstr>Computer &amp; Internet Safety</vt:lpstr>
      <vt:lpstr>SAFETY GUIDE</vt:lpstr>
      <vt:lpstr>COMPUTING DEVICES</vt:lpstr>
      <vt:lpstr>WHO LIKES TO USE COMPUTERS?</vt:lpstr>
      <vt:lpstr>WHERE ARE COMPUTERS?</vt:lpstr>
      <vt:lpstr>WHAT IS THE INTERNET?</vt:lpstr>
      <vt:lpstr>WHAT CAN YOU DO ON THE INTERNET?</vt:lpstr>
      <vt:lpstr>INTERNET SAFETY</vt:lpstr>
      <vt:lpstr>3 BASIC THREATS</vt:lpstr>
      <vt:lpstr>STRANGERS ONLINE</vt:lpstr>
      <vt:lpstr>DON’T TALK TO STRANGERS</vt:lpstr>
      <vt:lpstr>DON’T SHARE PERSONAL INFO</vt:lpstr>
      <vt:lpstr>WHAT SHOULD YOU DO?</vt:lpstr>
      <vt:lpstr>THE 3 W’S</vt:lpstr>
      <vt:lpstr>FRIENDS &amp; CYBERBULLYING</vt:lpstr>
      <vt:lpstr>FRIENDS &amp; CYBERBULLYING</vt:lpstr>
      <vt:lpstr>FRIENDS &amp; CYBERBULLYING</vt:lpstr>
      <vt:lpstr>WHAT SHOULD YOU DO?</vt:lpstr>
      <vt:lpstr>THREATENING YOURSELF</vt:lpstr>
      <vt:lpstr>THREATENING YOURSELF</vt:lpstr>
      <vt:lpstr>THREATENING YOURSELF</vt:lpstr>
      <vt:lpstr>INTERNET SAFETY PLEDGE</vt:lpstr>
      <vt:lpstr>INTERNET SAFETY PLEDGE</vt:lpstr>
      <vt:lpstr>INTERNET SAFETY PLEDGE</vt:lpstr>
      <vt:lpstr>LEARN MORE – FOR PARENTS</vt:lpstr>
      <vt:lpstr>Computer &amp; Internet Safety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creator/>
  <cp:lastModifiedBy/>
  <cp:revision>1</cp:revision>
  <dcterms:created xsi:type="dcterms:W3CDTF">2011-06-29T03:21:36Z</dcterms:created>
  <dcterms:modified xsi:type="dcterms:W3CDTF">2015-11-03T19:48:02Z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ies>
</file>